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0" r:id="rId2"/>
    <p:sldId id="256" r:id="rId3"/>
    <p:sldId id="257" r:id="rId4"/>
    <p:sldId id="258" r:id="rId5"/>
    <p:sldId id="259" r:id="rId6"/>
    <p:sldId id="260" r:id="rId7"/>
    <p:sldId id="262" r:id="rId8"/>
    <p:sldId id="261"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1" r:id="rId5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DE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38"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C3130EC5-4453-42B2-95E6-F594BBEFE4CC}" type="datetimeFigureOut">
              <a:rPr lang="tr-TR" smtClean="0"/>
              <a:t>21.01.2021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FDF6B72-98ED-4223-8721-CCD521256C49}" type="slidenum">
              <a:rPr lang="tr-TR" smtClean="0"/>
              <a:t>‹#›</a:t>
            </a:fld>
            <a:endParaRPr lang="tr-TR"/>
          </a:p>
        </p:txBody>
      </p:sp>
    </p:spTree>
    <p:extLst>
      <p:ext uri="{BB962C8B-B14F-4D97-AF65-F5344CB8AC3E}">
        <p14:creationId xmlns:p14="http://schemas.microsoft.com/office/powerpoint/2010/main" val="1423572605"/>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3130EC5-4453-42B2-95E6-F594BBEFE4CC}" type="datetimeFigureOut">
              <a:rPr lang="tr-TR" smtClean="0"/>
              <a:t>21.01.2021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FDF6B72-98ED-4223-8721-CCD521256C49}" type="slidenum">
              <a:rPr lang="tr-TR" smtClean="0"/>
              <a:t>‹#›</a:t>
            </a:fld>
            <a:endParaRPr lang="tr-TR"/>
          </a:p>
        </p:txBody>
      </p:sp>
    </p:spTree>
    <p:extLst>
      <p:ext uri="{BB962C8B-B14F-4D97-AF65-F5344CB8AC3E}">
        <p14:creationId xmlns:p14="http://schemas.microsoft.com/office/powerpoint/2010/main" val="926480065"/>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3130EC5-4453-42B2-95E6-F594BBEFE4CC}" type="datetimeFigureOut">
              <a:rPr lang="tr-TR" smtClean="0"/>
              <a:t>21.01.2021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FDF6B72-98ED-4223-8721-CCD521256C49}" type="slidenum">
              <a:rPr lang="tr-TR" smtClean="0"/>
              <a:t>‹#›</a:t>
            </a:fld>
            <a:endParaRPr lang="tr-TR"/>
          </a:p>
        </p:txBody>
      </p:sp>
    </p:spTree>
    <p:extLst>
      <p:ext uri="{BB962C8B-B14F-4D97-AF65-F5344CB8AC3E}">
        <p14:creationId xmlns:p14="http://schemas.microsoft.com/office/powerpoint/2010/main" val="1027003733"/>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3130EC5-4453-42B2-95E6-F594BBEFE4CC}" type="datetimeFigureOut">
              <a:rPr lang="tr-TR" smtClean="0"/>
              <a:t>21.01.2021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FDF6B72-98ED-4223-8721-CCD521256C49}" type="slidenum">
              <a:rPr lang="tr-TR" smtClean="0"/>
              <a:t>‹#›</a:t>
            </a:fld>
            <a:endParaRPr lang="tr-TR"/>
          </a:p>
        </p:txBody>
      </p:sp>
    </p:spTree>
    <p:extLst>
      <p:ext uri="{BB962C8B-B14F-4D97-AF65-F5344CB8AC3E}">
        <p14:creationId xmlns:p14="http://schemas.microsoft.com/office/powerpoint/2010/main" val="699267062"/>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C3130EC5-4453-42B2-95E6-F594BBEFE4CC}" type="datetimeFigureOut">
              <a:rPr lang="tr-TR" smtClean="0"/>
              <a:t>21.01.2021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FDF6B72-98ED-4223-8721-CCD521256C49}" type="slidenum">
              <a:rPr lang="tr-TR" smtClean="0"/>
              <a:t>‹#›</a:t>
            </a:fld>
            <a:endParaRPr lang="tr-TR"/>
          </a:p>
        </p:txBody>
      </p:sp>
    </p:spTree>
    <p:extLst>
      <p:ext uri="{BB962C8B-B14F-4D97-AF65-F5344CB8AC3E}">
        <p14:creationId xmlns:p14="http://schemas.microsoft.com/office/powerpoint/2010/main" val="877691579"/>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C3130EC5-4453-42B2-95E6-F594BBEFE4CC}" type="datetimeFigureOut">
              <a:rPr lang="tr-TR" smtClean="0"/>
              <a:t>21.01.2021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FDF6B72-98ED-4223-8721-CCD521256C49}" type="slidenum">
              <a:rPr lang="tr-TR" smtClean="0"/>
              <a:t>‹#›</a:t>
            </a:fld>
            <a:endParaRPr lang="tr-TR"/>
          </a:p>
        </p:txBody>
      </p:sp>
    </p:spTree>
    <p:extLst>
      <p:ext uri="{BB962C8B-B14F-4D97-AF65-F5344CB8AC3E}">
        <p14:creationId xmlns:p14="http://schemas.microsoft.com/office/powerpoint/2010/main" val="334110470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C3130EC5-4453-42B2-95E6-F594BBEFE4CC}" type="datetimeFigureOut">
              <a:rPr lang="tr-TR" smtClean="0"/>
              <a:t>21.01.2021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FDF6B72-98ED-4223-8721-CCD521256C49}" type="slidenum">
              <a:rPr lang="tr-TR" smtClean="0"/>
              <a:t>‹#›</a:t>
            </a:fld>
            <a:endParaRPr lang="tr-TR"/>
          </a:p>
        </p:txBody>
      </p:sp>
    </p:spTree>
    <p:extLst>
      <p:ext uri="{BB962C8B-B14F-4D97-AF65-F5344CB8AC3E}">
        <p14:creationId xmlns:p14="http://schemas.microsoft.com/office/powerpoint/2010/main" val="3607660649"/>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C3130EC5-4453-42B2-95E6-F594BBEFE4CC}" type="datetimeFigureOut">
              <a:rPr lang="tr-TR" smtClean="0"/>
              <a:t>21.01.2021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FDF6B72-98ED-4223-8721-CCD521256C49}" type="slidenum">
              <a:rPr lang="tr-TR" smtClean="0"/>
              <a:t>‹#›</a:t>
            </a:fld>
            <a:endParaRPr lang="tr-TR"/>
          </a:p>
        </p:txBody>
      </p:sp>
    </p:spTree>
    <p:extLst>
      <p:ext uri="{BB962C8B-B14F-4D97-AF65-F5344CB8AC3E}">
        <p14:creationId xmlns:p14="http://schemas.microsoft.com/office/powerpoint/2010/main" val="39506688"/>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3130EC5-4453-42B2-95E6-F594BBEFE4CC}" type="datetimeFigureOut">
              <a:rPr lang="tr-TR" smtClean="0"/>
              <a:t>21.01.2021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FDF6B72-98ED-4223-8721-CCD521256C49}" type="slidenum">
              <a:rPr lang="tr-TR" smtClean="0"/>
              <a:t>‹#›</a:t>
            </a:fld>
            <a:endParaRPr lang="tr-TR"/>
          </a:p>
        </p:txBody>
      </p:sp>
    </p:spTree>
    <p:extLst>
      <p:ext uri="{BB962C8B-B14F-4D97-AF65-F5344CB8AC3E}">
        <p14:creationId xmlns:p14="http://schemas.microsoft.com/office/powerpoint/2010/main" val="4108156354"/>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C3130EC5-4453-42B2-95E6-F594BBEFE4CC}" type="datetimeFigureOut">
              <a:rPr lang="tr-TR" smtClean="0"/>
              <a:t>21.01.2021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FDF6B72-98ED-4223-8721-CCD521256C49}" type="slidenum">
              <a:rPr lang="tr-TR" smtClean="0"/>
              <a:t>‹#›</a:t>
            </a:fld>
            <a:endParaRPr lang="tr-TR"/>
          </a:p>
        </p:txBody>
      </p:sp>
    </p:spTree>
    <p:extLst>
      <p:ext uri="{BB962C8B-B14F-4D97-AF65-F5344CB8AC3E}">
        <p14:creationId xmlns:p14="http://schemas.microsoft.com/office/powerpoint/2010/main" val="4023477547"/>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C3130EC5-4453-42B2-95E6-F594BBEFE4CC}" type="datetimeFigureOut">
              <a:rPr lang="tr-TR" smtClean="0"/>
              <a:t>21.01.2021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FDF6B72-98ED-4223-8721-CCD521256C49}" type="slidenum">
              <a:rPr lang="tr-TR" smtClean="0"/>
              <a:t>‹#›</a:t>
            </a:fld>
            <a:endParaRPr lang="tr-TR"/>
          </a:p>
        </p:txBody>
      </p:sp>
    </p:spTree>
    <p:extLst>
      <p:ext uri="{BB962C8B-B14F-4D97-AF65-F5344CB8AC3E}">
        <p14:creationId xmlns:p14="http://schemas.microsoft.com/office/powerpoint/2010/main" val="419082689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130EC5-4453-42B2-95E6-F594BBEFE4CC}" type="datetimeFigureOut">
              <a:rPr lang="tr-TR" smtClean="0"/>
              <a:t>21.01.2021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DF6B72-98ED-4223-8721-CCD521256C49}" type="slidenum">
              <a:rPr lang="tr-TR" smtClean="0"/>
              <a:t>‹#›</a:t>
            </a:fld>
            <a:endParaRPr lang="tr-TR"/>
          </a:p>
        </p:txBody>
      </p:sp>
    </p:spTree>
    <p:extLst>
      <p:ext uri="{BB962C8B-B14F-4D97-AF65-F5344CB8AC3E}">
        <p14:creationId xmlns:p14="http://schemas.microsoft.com/office/powerpoint/2010/main" val="3987103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8.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0.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emf"/><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1.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2.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3.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4.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5.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7.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8.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9.gif"/><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0.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1.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2.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3.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4.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5.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7.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8.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2.png"/><Relationship Id="rId7" Type="http://schemas.openxmlformats.org/officeDocument/2006/relationships/image" Target="../media/image12.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smtClean="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endPar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endParaRPr>
          </a:p>
        </p:txBody>
      </p:sp>
      <p:sp>
        <p:nvSpPr>
          <p:cNvPr id="11" name="Metin kutusu 10"/>
          <p:cNvSpPr txBox="1"/>
          <p:nvPr/>
        </p:nvSpPr>
        <p:spPr>
          <a:xfrm>
            <a:off x="2697442" y="521164"/>
            <a:ext cx="9602508" cy="646331"/>
          </a:xfrm>
          <a:prstGeom prst="rect">
            <a:avLst/>
          </a:prstGeom>
          <a:solidFill>
            <a:srgbClr val="E6DEB6"/>
          </a:solidFill>
        </p:spPr>
        <p:txBody>
          <a:bodyPr wrap="square" rtlCol="0">
            <a:spAutoFit/>
          </a:bodyPr>
          <a:lstStyle/>
          <a:p>
            <a:pPr algn="ctr"/>
            <a:r>
              <a:rPr lang="tr-TR" sz="3600" spc="-150" dirty="0" smtClean="0">
                <a:latin typeface="Desigers" panose="00000400000000000000" pitchFamily="2" charset="0"/>
              </a:rPr>
              <a:t>BİLİNÇLİ TEKNOLOJİ KULLANIMI</a:t>
            </a:r>
            <a:endParaRPr lang="tr-TR" sz="3600" spc="-150" dirty="0">
              <a:latin typeface="Desigers" panose="00000400000000000000" pitchFamily="2" charset="0"/>
            </a:endParaRPr>
          </a:p>
        </p:txBody>
      </p:sp>
      <p:sp>
        <p:nvSpPr>
          <p:cNvPr id="2" name="Metin kutusu 1"/>
          <p:cNvSpPr txBox="1"/>
          <p:nvPr/>
        </p:nvSpPr>
        <p:spPr>
          <a:xfrm>
            <a:off x="6365008" y="5212751"/>
            <a:ext cx="5826992" cy="1077218"/>
          </a:xfrm>
          <a:prstGeom prst="rect">
            <a:avLst/>
          </a:prstGeom>
          <a:noFill/>
        </p:spPr>
        <p:txBody>
          <a:bodyPr wrap="square" rtlCol="0">
            <a:spAutoFit/>
          </a:bodyPr>
          <a:lstStyle/>
          <a:p>
            <a:pPr algn="ctr"/>
            <a:r>
              <a:rPr lang="tr-TR" sz="3200" dirty="0" smtClean="0"/>
              <a:t>Hazırlayan</a:t>
            </a:r>
          </a:p>
          <a:p>
            <a:pPr algn="ctr"/>
            <a:r>
              <a:rPr lang="tr-TR" sz="3200" dirty="0" err="1" smtClean="0"/>
              <a:t>Psk</a:t>
            </a:r>
            <a:r>
              <a:rPr lang="tr-TR" sz="3200" dirty="0" smtClean="0"/>
              <a:t>. Dan. Esra ALSANCAK</a:t>
            </a:r>
          </a:p>
        </p:txBody>
      </p:sp>
      <p:pic>
        <p:nvPicPr>
          <p:cNvPr id="3" name="Resim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97442" y="1386380"/>
            <a:ext cx="9283854" cy="3484375"/>
          </a:xfrm>
          <a:prstGeom prst="rect">
            <a:avLst/>
          </a:prstGeom>
        </p:spPr>
      </p:pic>
    </p:spTree>
    <p:extLst>
      <p:ext uri="{BB962C8B-B14F-4D97-AF65-F5344CB8AC3E}">
        <p14:creationId xmlns:p14="http://schemas.microsoft.com/office/powerpoint/2010/main" val="971694355"/>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smtClean="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endPar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endParaRP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smtClean="0">
                <a:latin typeface="Desigers" panose="00000400000000000000" pitchFamily="2" charset="0"/>
              </a:rPr>
              <a:t>BİLİNÇLİ TEKNOLOJİ KULLANIMI</a:t>
            </a:r>
            <a:endParaRPr lang="tr-TR" sz="3600" spc="-150" dirty="0">
              <a:latin typeface="Desigers" panose="00000400000000000000" pitchFamily="2" charset="0"/>
            </a:endParaRPr>
          </a:p>
        </p:txBody>
      </p:sp>
      <p:sp>
        <p:nvSpPr>
          <p:cNvPr id="2" name="Dikdörtgen 1"/>
          <p:cNvSpPr/>
          <p:nvPr/>
        </p:nvSpPr>
        <p:spPr>
          <a:xfrm>
            <a:off x="3313718" y="972848"/>
            <a:ext cx="8878282" cy="6001643"/>
          </a:xfrm>
          <a:prstGeom prst="rect">
            <a:avLst/>
          </a:prstGeom>
        </p:spPr>
        <p:txBody>
          <a:bodyPr wrap="square">
            <a:spAutoFit/>
          </a:bodyPr>
          <a:lstStyle/>
          <a:p>
            <a:r>
              <a:rPr lang="tr-TR" sz="3200" dirty="0">
                <a:solidFill>
                  <a:srgbClr val="002060"/>
                </a:solidFill>
                <a:latin typeface="Arial" panose="020B0604020202020204" pitchFamily="34" charset="0"/>
                <a:cs typeface="Arial" panose="020B0604020202020204" pitchFamily="34" charset="0"/>
              </a:rPr>
              <a:t>Bu hıza ayak uydurabilmek, değişen ve gelişen dünyada yerini alabilmek için çocuklarımızın ilkokuldan itibaren teknoloji ile sağlıklı ve bilinçli bir etkileşim içinde olması gerekiyor. </a:t>
            </a:r>
          </a:p>
          <a:p>
            <a:endParaRPr lang="tr-TR" sz="3200" dirty="0">
              <a:solidFill>
                <a:srgbClr val="002060"/>
              </a:solidFill>
              <a:latin typeface="Arial" panose="020B0604020202020204" pitchFamily="34" charset="0"/>
              <a:cs typeface="Arial" panose="020B0604020202020204" pitchFamily="34" charset="0"/>
            </a:endParaRPr>
          </a:p>
          <a:p>
            <a:r>
              <a:rPr lang="tr-TR" sz="3200" dirty="0">
                <a:solidFill>
                  <a:srgbClr val="002060"/>
                </a:solidFill>
                <a:latin typeface="Arial" panose="020B0604020202020204" pitchFamily="34" charset="0"/>
                <a:cs typeface="Arial" panose="020B0604020202020204" pitchFamily="34" charset="0"/>
              </a:rPr>
              <a:t>Teknolojiyle barışık olmak ve onu bilinçli kullanabilmek gelecek için büyük bir avantaj olacaktır. </a:t>
            </a:r>
          </a:p>
          <a:p>
            <a:endParaRPr lang="tr-TR" sz="3200" dirty="0">
              <a:solidFill>
                <a:srgbClr val="002060"/>
              </a:solidFill>
              <a:latin typeface="Arial" panose="020B0604020202020204" pitchFamily="34" charset="0"/>
              <a:cs typeface="Arial" panose="020B0604020202020204" pitchFamily="34" charset="0"/>
            </a:endParaRPr>
          </a:p>
          <a:p>
            <a:r>
              <a:rPr lang="tr-TR" sz="3200" dirty="0">
                <a:solidFill>
                  <a:srgbClr val="002060"/>
                </a:solidFill>
                <a:latin typeface="Arial" panose="020B0604020202020204" pitchFamily="34" charset="0"/>
                <a:cs typeface="Arial" panose="020B0604020202020204" pitchFamily="34" charset="0"/>
              </a:rPr>
              <a:t>Bunun dışında teknolojinin olumlu yönlerini şöyle sıralayabiliriz:</a:t>
            </a:r>
          </a:p>
          <a:p>
            <a:endParaRPr lang="tr-TR"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00779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smtClean="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endPar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endParaRP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smtClean="0">
                <a:latin typeface="Desigers" panose="00000400000000000000" pitchFamily="2" charset="0"/>
              </a:rPr>
              <a:t>BİLİNÇLİ TEKNOLOJİ KULLANIMI</a:t>
            </a:r>
            <a:endParaRPr lang="tr-TR" sz="3600" spc="-150" dirty="0">
              <a:latin typeface="Desigers" panose="00000400000000000000" pitchFamily="2" charset="0"/>
            </a:endParaRPr>
          </a:p>
        </p:txBody>
      </p:sp>
      <p:sp>
        <p:nvSpPr>
          <p:cNvPr id="2" name="Dikdörtgen 1"/>
          <p:cNvSpPr/>
          <p:nvPr/>
        </p:nvSpPr>
        <p:spPr>
          <a:xfrm>
            <a:off x="2589492" y="1125248"/>
            <a:ext cx="9296400" cy="2554545"/>
          </a:xfrm>
          <a:prstGeom prst="rect">
            <a:avLst/>
          </a:prstGeom>
        </p:spPr>
        <p:txBody>
          <a:bodyPr wrap="square">
            <a:spAutoFit/>
          </a:bodyPr>
          <a:lstStyle/>
          <a:p>
            <a:r>
              <a:rPr lang="tr-TR" sz="3200" b="1" u="sng" dirty="0">
                <a:solidFill>
                  <a:srgbClr val="002060"/>
                </a:solidFill>
                <a:latin typeface="Arial" panose="020B0604020202020204" pitchFamily="34" charset="0"/>
                <a:cs typeface="Arial" panose="020B0604020202020204" pitchFamily="34" charset="0"/>
              </a:rPr>
              <a:t>Hayatı kolaylaştırma; </a:t>
            </a:r>
            <a:r>
              <a:rPr lang="tr-TR" sz="3200" dirty="0">
                <a:solidFill>
                  <a:srgbClr val="002060"/>
                </a:solidFill>
                <a:latin typeface="Arial" panose="020B0604020202020204" pitchFamily="34" charset="0"/>
                <a:cs typeface="Arial" panose="020B0604020202020204" pitchFamily="34" charset="0"/>
              </a:rPr>
              <a:t>teknoloji sayesinde bireyler daha rahat ve konforlu yaşam şartlarına sahip olmuşlardır. </a:t>
            </a:r>
          </a:p>
          <a:p>
            <a:endParaRPr lang="tr-TR" sz="3200" dirty="0">
              <a:solidFill>
                <a:srgbClr val="002060"/>
              </a:solidFill>
              <a:latin typeface="Arial" panose="020B0604020202020204" pitchFamily="34" charset="0"/>
              <a:cs typeface="Arial" panose="020B0604020202020204" pitchFamily="34" charset="0"/>
            </a:endParaRPr>
          </a:p>
          <a:p>
            <a:endParaRPr lang="tr-TR" sz="3200" dirty="0">
              <a:latin typeface="Arial" panose="020B0604020202020204" pitchFamily="34" charset="0"/>
              <a:cs typeface="Arial" panose="020B0604020202020204" pitchFamily="34" charset="0"/>
            </a:endParaRPr>
          </a:p>
        </p:txBody>
      </p:sp>
      <p:pic>
        <p:nvPicPr>
          <p:cNvPr id="1026" name="Picture 2" descr="Hayatı kolaylaştıran icatlar (6) - Galeri - CHIP Onlin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93674" y="2792548"/>
            <a:ext cx="4849090" cy="3622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8158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smtClean="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endPar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endParaRP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smtClean="0">
                <a:latin typeface="Desigers" panose="00000400000000000000" pitchFamily="2" charset="0"/>
              </a:rPr>
              <a:t>BİLİNÇLİ TEKNOLOJİ KULLANIMI</a:t>
            </a:r>
            <a:endParaRPr lang="tr-TR" sz="3600" spc="-150" dirty="0">
              <a:latin typeface="Desigers" panose="00000400000000000000" pitchFamily="2" charset="0"/>
            </a:endParaRPr>
          </a:p>
        </p:txBody>
      </p:sp>
      <p:sp>
        <p:nvSpPr>
          <p:cNvPr id="2" name="Dikdörtgen 1"/>
          <p:cNvSpPr/>
          <p:nvPr/>
        </p:nvSpPr>
        <p:spPr>
          <a:xfrm>
            <a:off x="2589492" y="1125248"/>
            <a:ext cx="9296400" cy="1077218"/>
          </a:xfrm>
          <a:prstGeom prst="rect">
            <a:avLst/>
          </a:prstGeom>
        </p:spPr>
        <p:txBody>
          <a:bodyPr wrap="square">
            <a:spAutoFit/>
          </a:bodyPr>
          <a:lstStyle/>
          <a:p>
            <a:endParaRPr lang="tr-TR" sz="3200" dirty="0">
              <a:solidFill>
                <a:srgbClr val="002060"/>
              </a:solidFill>
              <a:latin typeface="Arial" panose="020B0604020202020204" pitchFamily="34" charset="0"/>
              <a:cs typeface="Arial" panose="020B0604020202020204" pitchFamily="34" charset="0"/>
            </a:endParaRPr>
          </a:p>
          <a:p>
            <a:endParaRPr lang="tr-TR" sz="3200" dirty="0">
              <a:latin typeface="Arial" panose="020B0604020202020204" pitchFamily="34" charset="0"/>
              <a:cs typeface="Arial" panose="020B0604020202020204" pitchFamily="34" charset="0"/>
            </a:endParaRPr>
          </a:p>
        </p:txBody>
      </p:sp>
      <p:sp>
        <p:nvSpPr>
          <p:cNvPr id="3" name="Dikdörtgen 2"/>
          <p:cNvSpPr/>
          <p:nvPr/>
        </p:nvSpPr>
        <p:spPr>
          <a:xfrm>
            <a:off x="2729345" y="741421"/>
            <a:ext cx="9005455" cy="3046988"/>
          </a:xfrm>
          <a:prstGeom prst="rect">
            <a:avLst/>
          </a:prstGeom>
        </p:spPr>
        <p:txBody>
          <a:bodyPr wrap="square">
            <a:spAutoFit/>
          </a:bodyPr>
          <a:lstStyle/>
          <a:p>
            <a:pPr algn="just"/>
            <a:r>
              <a:rPr lang="tr-TR" sz="3200" b="1" u="sng" dirty="0">
                <a:solidFill>
                  <a:srgbClr val="002060"/>
                </a:solidFill>
                <a:latin typeface="Arial" panose="020B0604020202020204" pitchFamily="34" charset="0"/>
                <a:cs typeface="Arial" panose="020B0604020202020204" pitchFamily="34" charset="0"/>
              </a:rPr>
              <a:t>Sosyalleşme aracı</a:t>
            </a:r>
            <a:r>
              <a:rPr lang="tr-TR" sz="3200" b="1" u="sng" dirty="0" smtClean="0">
                <a:solidFill>
                  <a:srgbClr val="002060"/>
                </a:solidFill>
                <a:latin typeface="Arial" panose="020B0604020202020204" pitchFamily="34" charset="0"/>
                <a:cs typeface="Arial" panose="020B0604020202020204" pitchFamily="34" charset="0"/>
              </a:rPr>
              <a:t>;</a:t>
            </a:r>
            <a:r>
              <a:rPr lang="tr-TR" sz="3200" dirty="0" smtClean="0">
                <a:solidFill>
                  <a:srgbClr val="002060"/>
                </a:solidFill>
                <a:latin typeface="Arial" panose="020B0604020202020204" pitchFamily="34" charset="0"/>
                <a:cs typeface="Arial" panose="020B0604020202020204" pitchFamily="34" charset="0"/>
              </a:rPr>
              <a:t> </a:t>
            </a:r>
            <a:r>
              <a:rPr lang="tr-TR" sz="3200" dirty="0">
                <a:solidFill>
                  <a:srgbClr val="002060"/>
                </a:solidFill>
                <a:latin typeface="Arial" panose="020B0604020202020204" pitchFamily="34" charset="0"/>
                <a:cs typeface="Arial" panose="020B0604020202020204" pitchFamily="34" charset="0"/>
              </a:rPr>
              <a:t>yapılan bazı araştırmalarda sosyal paylaşımların “mevcut dostlukları pekiştirdiği ve ilişkilerin kalitesini arttırdığı” tespit edilmiştir. Ancak bu amaçla fazla kullanımının olumsuz sonuçlar doğurabileceği de unutulmamalıdır.</a:t>
            </a:r>
          </a:p>
        </p:txBody>
      </p:sp>
      <p:pic>
        <p:nvPicPr>
          <p:cNvPr id="2050" name="Picture 2" descr="Sosyalleşme Kavramı Ve Unsurları | Sosyoloj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76255" y="3782291"/>
            <a:ext cx="6774871" cy="2743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1976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additive="base">
                                        <p:cTn id="11" dur="500" fill="hold"/>
                                        <p:tgtEl>
                                          <p:spTgt spid="2050"/>
                                        </p:tgtEl>
                                        <p:attrNameLst>
                                          <p:attrName>ppt_x</p:attrName>
                                        </p:attrNameLst>
                                      </p:cBhvr>
                                      <p:tavLst>
                                        <p:tav tm="0">
                                          <p:val>
                                            <p:strVal val="#ppt_x"/>
                                          </p:val>
                                        </p:tav>
                                        <p:tav tm="100000">
                                          <p:val>
                                            <p:strVal val="#ppt_x"/>
                                          </p:val>
                                        </p:tav>
                                      </p:tavLst>
                                    </p:anim>
                                    <p:anim calcmode="lin" valueType="num">
                                      <p:cBhvr additive="base">
                                        <p:cTn id="12"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smtClean="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endPar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endParaRP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smtClean="0">
                <a:latin typeface="Desigers" panose="00000400000000000000" pitchFamily="2" charset="0"/>
              </a:rPr>
              <a:t>BİLİNÇLİ TEKNOLOJİ KULLANIMI</a:t>
            </a:r>
            <a:endParaRPr lang="tr-TR" sz="3600" spc="-150" dirty="0">
              <a:latin typeface="Desigers" panose="00000400000000000000" pitchFamily="2" charset="0"/>
            </a:endParaRPr>
          </a:p>
        </p:txBody>
      </p:sp>
      <p:sp>
        <p:nvSpPr>
          <p:cNvPr id="2" name="Dikdörtgen 1"/>
          <p:cNvSpPr/>
          <p:nvPr/>
        </p:nvSpPr>
        <p:spPr>
          <a:xfrm>
            <a:off x="2589492" y="1125248"/>
            <a:ext cx="9296400" cy="1077218"/>
          </a:xfrm>
          <a:prstGeom prst="rect">
            <a:avLst/>
          </a:prstGeom>
        </p:spPr>
        <p:txBody>
          <a:bodyPr wrap="square">
            <a:spAutoFit/>
          </a:bodyPr>
          <a:lstStyle/>
          <a:p>
            <a:endParaRPr lang="tr-TR" sz="3200" dirty="0">
              <a:solidFill>
                <a:srgbClr val="002060"/>
              </a:solidFill>
              <a:latin typeface="Arial" panose="020B0604020202020204" pitchFamily="34" charset="0"/>
              <a:cs typeface="Arial" panose="020B0604020202020204" pitchFamily="34" charset="0"/>
            </a:endParaRPr>
          </a:p>
          <a:p>
            <a:endParaRPr lang="tr-TR" sz="3200" dirty="0">
              <a:latin typeface="Arial" panose="020B0604020202020204" pitchFamily="34" charset="0"/>
              <a:cs typeface="Arial" panose="020B0604020202020204" pitchFamily="34" charset="0"/>
            </a:endParaRPr>
          </a:p>
        </p:txBody>
      </p:sp>
      <p:sp>
        <p:nvSpPr>
          <p:cNvPr id="3" name="Dikdörtgen 2"/>
          <p:cNvSpPr/>
          <p:nvPr/>
        </p:nvSpPr>
        <p:spPr>
          <a:xfrm>
            <a:off x="2729345" y="1073941"/>
            <a:ext cx="9005455" cy="584775"/>
          </a:xfrm>
          <a:prstGeom prst="rect">
            <a:avLst/>
          </a:prstGeom>
        </p:spPr>
        <p:txBody>
          <a:bodyPr wrap="square">
            <a:spAutoFit/>
          </a:bodyPr>
          <a:lstStyle/>
          <a:p>
            <a:pPr algn="just"/>
            <a:endParaRPr lang="tr-TR" sz="3200" dirty="0">
              <a:solidFill>
                <a:srgbClr val="002060"/>
              </a:solidFill>
            </a:endParaRPr>
          </a:p>
        </p:txBody>
      </p:sp>
      <p:sp>
        <p:nvSpPr>
          <p:cNvPr id="4" name="Dikdörtgen 3"/>
          <p:cNvSpPr/>
          <p:nvPr/>
        </p:nvSpPr>
        <p:spPr>
          <a:xfrm>
            <a:off x="2757051" y="875480"/>
            <a:ext cx="9018001" cy="2554545"/>
          </a:xfrm>
          <a:prstGeom prst="rect">
            <a:avLst/>
          </a:prstGeom>
        </p:spPr>
        <p:txBody>
          <a:bodyPr wrap="square">
            <a:spAutoFit/>
          </a:bodyPr>
          <a:lstStyle/>
          <a:p>
            <a:pPr algn="just"/>
            <a:r>
              <a:rPr lang="tr-TR" sz="3200" b="1" u="sng" dirty="0">
                <a:solidFill>
                  <a:srgbClr val="002060"/>
                </a:solidFill>
                <a:latin typeface="Arial" panose="020B0604020202020204" pitchFamily="34" charset="0"/>
                <a:cs typeface="Arial" panose="020B0604020202020204" pitchFamily="34" charset="0"/>
              </a:rPr>
              <a:t>Hızlı bilgi alışverişi;</a:t>
            </a:r>
            <a:r>
              <a:rPr lang="tr-TR" sz="3200" dirty="0">
                <a:solidFill>
                  <a:srgbClr val="002060"/>
                </a:solidFill>
                <a:latin typeface="Arial" panose="020B0604020202020204" pitchFamily="34" charset="0"/>
                <a:cs typeface="Arial" panose="020B0604020202020204" pitchFamily="34" charset="0"/>
              </a:rPr>
              <a:t> teknoloji çocukların hızlı öğrenmeleri açısından da büyük önem taşıyor. Ödevlerini yaparken, merak ettikleri konularda araştırmalarını gerçekleştirirken kısa sürede pek çok kaynağa ulaşabiliyorlar. </a:t>
            </a:r>
          </a:p>
        </p:txBody>
      </p:sp>
      <p:pic>
        <p:nvPicPr>
          <p:cNvPr id="3074" name="Picture 2" descr="Infographic büyük veri grafik bilgi, iş alışveriş, Infographic, logosu png  | PNGEg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74473" y="3554720"/>
            <a:ext cx="7855527" cy="3067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4891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barn(inVertical)">
                                      <p:cBhvr>
                                        <p:cTn id="1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smtClean="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endPar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endParaRP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smtClean="0">
                <a:latin typeface="Desigers" panose="00000400000000000000" pitchFamily="2" charset="0"/>
              </a:rPr>
              <a:t>BİLİNÇLİ TEKNOLOJİ KULLANIMI</a:t>
            </a:r>
            <a:endParaRPr lang="tr-TR" sz="3600" spc="-150" dirty="0">
              <a:latin typeface="Desigers" panose="00000400000000000000" pitchFamily="2" charset="0"/>
            </a:endParaRPr>
          </a:p>
        </p:txBody>
      </p:sp>
      <p:sp>
        <p:nvSpPr>
          <p:cNvPr id="2" name="Dikdörtgen 1"/>
          <p:cNvSpPr/>
          <p:nvPr/>
        </p:nvSpPr>
        <p:spPr>
          <a:xfrm>
            <a:off x="2589492" y="1000553"/>
            <a:ext cx="9296400" cy="2554545"/>
          </a:xfrm>
          <a:prstGeom prst="rect">
            <a:avLst/>
          </a:prstGeom>
        </p:spPr>
        <p:txBody>
          <a:bodyPr wrap="square">
            <a:spAutoFit/>
          </a:bodyPr>
          <a:lstStyle/>
          <a:p>
            <a:pPr algn="just"/>
            <a:r>
              <a:rPr lang="tr-TR" sz="3200" b="1" dirty="0">
                <a:solidFill>
                  <a:srgbClr val="002060"/>
                </a:solidFill>
                <a:latin typeface="Arial" panose="020B0604020202020204" pitchFamily="34" charset="0"/>
                <a:cs typeface="Arial" panose="020B0604020202020204" pitchFamily="34" charset="0"/>
              </a:rPr>
              <a:t>Temel becerileri geliştirme</a:t>
            </a:r>
            <a:r>
              <a:rPr lang="tr-TR" sz="3200" dirty="0">
                <a:solidFill>
                  <a:srgbClr val="002060"/>
                </a:solidFill>
                <a:latin typeface="Arial" panose="020B0604020202020204" pitchFamily="34" charset="0"/>
                <a:cs typeface="Arial" panose="020B0604020202020204" pitchFamily="34" charset="0"/>
              </a:rPr>
              <a:t>; İyi bir eğitim yazılımı çocukların temel becerilerini geliştirmelerine katkı sağlamaktadır. Farklı düşünebilme, neden-sonuç ilişkisi kurma gibi yeteneklerini geliştirmelerinde de olumlu etkisi görülmektedir. </a:t>
            </a:r>
          </a:p>
        </p:txBody>
      </p:sp>
      <p:sp>
        <p:nvSpPr>
          <p:cNvPr id="3" name="Dikdörtgen 2"/>
          <p:cNvSpPr/>
          <p:nvPr/>
        </p:nvSpPr>
        <p:spPr>
          <a:xfrm>
            <a:off x="2729345" y="1073941"/>
            <a:ext cx="9005455" cy="584775"/>
          </a:xfrm>
          <a:prstGeom prst="rect">
            <a:avLst/>
          </a:prstGeom>
        </p:spPr>
        <p:txBody>
          <a:bodyPr wrap="square">
            <a:spAutoFit/>
          </a:bodyPr>
          <a:lstStyle/>
          <a:p>
            <a:pPr algn="just"/>
            <a:endParaRPr lang="tr-TR" sz="3200" dirty="0">
              <a:solidFill>
                <a:srgbClr val="002060"/>
              </a:solidFill>
            </a:endParaRPr>
          </a:p>
        </p:txBody>
      </p:sp>
      <p:sp>
        <p:nvSpPr>
          <p:cNvPr id="4" name="Dikdörtgen 3"/>
          <p:cNvSpPr/>
          <p:nvPr/>
        </p:nvSpPr>
        <p:spPr>
          <a:xfrm>
            <a:off x="2757051" y="875480"/>
            <a:ext cx="9018001" cy="584775"/>
          </a:xfrm>
          <a:prstGeom prst="rect">
            <a:avLst/>
          </a:prstGeom>
        </p:spPr>
        <p:txBody>
          <a:bodyPr wrap="square">
            <a:spAutoFit/>
          </a:bodyPr>
          <a:lstStyle/>
          <a:p>
            <a:pPr algn="just"/>
            <a:endParaRPr lang="tr-TR" sz="3200" dirty="0">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75005" y="3868694"/>
            <a:ext cx="6099676" cy="2518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83849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wipe(down)">
                                      <p:cBhvr>
                                        <p:cTn id="10"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smtClean="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endPar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endParaRP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smtClean="0">
                <a:latin typeface="Desigers" panose="00000400000000000000" pitchFamily="2" charset="0"/>
              </a:rPr>
              <a:t>BİLİNÇLİ TEKNOLOJİ KULLANIMI</a:t>
            </a:r>
            <a:endParaRPr lang="tr-TR" sz="3600" spc="-150" dirty="0">
              <a:latin typeface="Desigers" panose="00000400000000000000" pitchFamily="2" charset="0"/>
            </a:endParaRPr>
          </a:p>
        </p:txBody>
      </p:sp>
      <p:sp>
        <p:nvSpPr>
          <p:cNvPr id="2" name="Dikdörtgen 1"/>
          <p:cNvSpPr/>
          <p:nvPr/>
        </p:nvSpPr>
        <p:spPr>
          <a:xfrm>
            <a:off x="2589492" y="1125248"/>
            <a:ext cx="9296400" cy="584775"/>
          </a:xfrm>
          <a:prstGeom prst="rect">
            <a:avLst/>
          </a:prstGeom>
        </p:spPr>
        <p:txBody>
          <a:bodyPr wrap="square">
            <a:spAutoFit/>
          </a:bodyPr>
          <a:lstStyle/>
          <a:p>
            <a:pPr algn="just"/>
            <a:endParaRPr lang="tr-TR" sz="3200" dirty="0">
              <a:solidFill>
                <a:srgbClr val="002060"/>
              </a:solidFill>
              <a:latin typeface="Arial" panose="020B0604020202020204" pitchFamily="34" charset="0"/>
              <a:cs typeface="Arial" panose="020B0604020202020204" pitchFamily="34" charset="0"/>
            </a:endParaRPr>
          </a:p>
        </p:txBody>
      </p:sp>
      <p:sp>
        <p:nvSpPr>
          <p:cNvPr id="3" name="Dikdörtgen 2"/>
          <p:cNvSpPr/>
          <p:nvPr/>
        </p:nvSpPr>
        <p:spPr>
          <a:xfrm>
            <a:off x="2729345" y="1073941"/>
            <a:ext cx="9005455" cy="584775"/>
          </a:xfrm>
          <a:prstGeom prst="rect">
            <a:avLst/>
          </a:prstGeom>
        </p:spPr>
        <p:txBody>
          <a:bodyPr wrap="square">
            <a:spAutoFit/>
          </a:bodyPr>
          <a:lstStyle/>
          <a:p>
            <a:pPr algn="just"/>
            <a:endParaRPr lang="tr-TR" sz="3200" dirty="0">
              <a:solidFill>
                <a:srgbClr val="002060"/>
              </a:solidFill>
            </a:endParaRPr>
          </a:p>
        </p:txBody>
      </p:sp>
      <p:sp>
        <p:nvSpPr>
          <p:cNvPr id="4" name="Dikdörtgen 3"/>
          <p:cNvSpPr/>
          <p:nvPr/>
        </p:nvSpPr>
        <p:spPr>
          <a:xfrm>
            <a:off x="2757051" y="875480"/>
            <a:ext cx="9018001" cy="584775"/>
          </a:xfrm>
          <a:prstGeom prst="rect">
            <a:avLst/>
          </a:prstGeom>
        </p:spPr>
        <p:txBody>
          <a:bodyPr wrap="square">
            <a:spAutoFit/>
          </a:bodyPr>
          <a:lstStyle/>
          <a:p>
            <a:pPr algn="just"/>
            <a:endParaRPr lang="tr-TR" sz="3200" dirty="0">
              <a:latin typeface="Arial" panose="020B0604020202020204" pitchFamily="34" charset="0"/>
              <a:cs typeface="Arial" panose="020B0604020202020204" pitchFamily="34" charset="0"/>
            </a:endParaRPr>
          </a:p>
        </p:txBody>
      </p:sp>
      <p:sp>
        <p:nvSpPr>
          <p:cNvPr id="5" name="Dikdörtgen 4"/>
          <p:cNvSpPr/>
          <p:nvPr/>
        </p:nvSpPr>
        <p:spPr>
          <a:xfrm>
            <a:off x="2895595" y="916846"/>
            <a:ext cx="8837892" cy="2062103"/>
          </a:xfrm>
          <a:prstGeom prst="rect">
            <a:avLst/>
          </a:prstGeom>
        </p:spPr>
        <p:txBody>
          <a:bodyPr wrap="square">
            <a:spAutoFit/>
          </a:bodyPr>
          <a:lstStyle/>
          <a:p>
            <a:pPr algn="ctr"/>
            <a:r>
              <a:rPr lang="tr-TR" sz="3200" b="1" dirty="0">
                <a:solidFill>
                  <a:srgbClr val="002060"/>
                </a:solidFill>
                <a:latin typeface="Arial" panose="020B0604020202020204" pitchFamily="34" charset="0"/>
                <a:cs typeface="Arial" panose="020B0604020202020204" pitchFamily="34" charset="0"/>
              </a:rPr>
              <a:t>Özel yetenekleri geliştirme</a:t>
            </a:r>
            <a:r>
              <a:rPr lang="tr-TR" sz="3200" dirty="0">
                <a:solidFill>
                  <a:srgbClr val="002060"/>
                </a:solidFill>
                <a:latin typeface="Arial" panose="020B0604020202020204" pitchFamily="34" charset="0"/>
                <a:cs typeface="Arial" panose="020B0604020202020204" pitchFamily="34" charset="0"/>
              </a:rPr>
              <a:t>; teknolojik gelişmeler sayesinde artık insanlar resim ,çizim, müzik gibi yeteneklerini keşfedebiliyor ve bu özelliklerini geliştirme imkanını bulabiliyorlar. </a:t>
            </a:r>
          </a:p>
        </p:txBody>
      </p:sp>
      <p:pic>
        <p:nvPicPr>
          <p:cNvPr id="5122" name="Picture 2" descr="MEB ücretsiz 'özel yetenek keşfi'ne çıkıyor - Haber, Haberler, Son Dakika  Gelişmeler | Gaste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6148" y="3309510"/>
            <a:ext cx="6329196" cy="2882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110292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1000"/>
                                        <p:tgtEl>
                                          <p:spTgt spid="5122"/>
                                        </p:tgtEl>
                                      </p:cBhvr>
                                    </p:animEffect>
                                    <p:anim calcmode="lin" valueType="num">
                                      <p:cBhvr>
                                        <p:cTn id="13" dur="1000" fill="hold"/>
                                        <p:tgtEl>
                                          <p:spTgt spid="5122"/>
                                        </p:tgtEl>
                                        <p:attrNameLst>
                                          <p:attrName>ppt_x</p:attrName>
                                        </p:attrNameLst>
                                      </p:cBhvr>
                                      <p:tavLst>
                                        <p:tav tm="0">
                                          <p:val>
                                            <p:strVal val="#ppt_x"/>
                                          </p:val>
                                        </p:tav>
                                        <p:tav tm="100000">
                                          <p:val>
                                            <p:strVal val="#ppt_x"/>
                                          </p:val>
                                        </p:tav>
                                      </p:tavLst>
                                    </p:anim>
                                    <p:anim calcmode="lin" valueType="num">
                                      <p:cBhvr>
                                        <p:cTn id="14"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smtClean="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endPar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endParaRP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smtClean="0">
                <a:latin typeface="Desigers" panose="00000400000000000000" pitchFamily="2" charset="0"/>
              </a:rPr>
              <a:t>BİLİNÇLİ TEKNOLOJİ KULLANIMI</a:t>
            </a:r>
            <a:endParaRPr lang="tr-TR" sz="3600" spc="-150" dirty="0">
              <a:latin typeface="Desigers" panose="00000400000000000000" pitchFamily="2" charset="0"/>
            </a:endParaRPr>
          </a:p>
        </p:txBody>
      </p:sp>
      <p:sp>
        <p:nvSpPr>
          <p:cNvPr id="2" name="Dikdörtgen 1"/>
          <p:cNvSpPr/>
          <p:nvPr/>
        </p:nvSpPr>
        <p:spPr>
          <a:xfrm>
            <a:off x="2424545" y="654178"/>
            <a:ext cx="9641462" cy="6001643"/>
          </a:xfrm>
          <a:prstGeom prst="rect">
            <a:avLst/>
          </a:prstGeom>
        </p:spPr>
        <p:txBody>
          <a:bodyPr wrap="square">
            <a:spAutoFit/>
          </a:bodyPr>
          <a:lstStyle/>
          <a:p>
            <a:pPr algn="just"/>
            <a:r>
              <a:rPr lang="tr-TR" sz="3200" dirty="0" smtClean="0">
                <a:solidFill>
                  <a:srgbClr val="002060"/>
                </a:solidFill>
                <a:latin typeface="Arial" panose="020B0604020202020204" pitchFamily="34" charset="0"/>
                <a:cs typeface="Arial" panose="020B0604020202020204" pitchFamily="34" charset="0"/>
              </a:rPr>
              <a:t>                   </a:t>
            </a:r>
            <a:r>
              <a:rPr lang="tr-TR" sz="3200" b="1" i="1" u="sng"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Teknolojinin </a:t>
            </a:r>
            <a:r>
              <a:rPr lang="tr-TR" sz="3200" b="1" i="1" u="sng"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Olası </a:t>
            </a:r>
            <a:r>
              <a:rPr lang="tr-TR" sz="3200" b="1" i="1" u="sng"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Zararları</a:t>
            </a:r>
          </a:p>
          <a:p>
            <a:pPr algn="just"/>
            <a:endParaRPr lang="tr-TR" sz="3200" dirty="0" smtClean="0">
              <a:solidFill>
                <a:srgbClr val="002060"/>
              </a:solidFill>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ü"/>
            </a:pPr>
            <a:r>
              <a:rPr lang="tr-TR" sz="3200" dirty="0">
                <a:solidFill>
                  <a:srgbClr val="002060"/>
                </a:solidFill>
                <a:latin typeface="Arial" panose="020B0604020202020204" pitchFamily="34" charset="0"/>
                <a:cs typeface="Arial" panose="020B0604020202020204" pitchFamily="34" charset="0"/>
              </a:rPr>
              <a:t>Kendini olduğundan farklı gösterebilir.</a:t>
            </a:r>
          </a:p>
          <a:p>
            <a:pPr marL="457200" indent="-457200" algn="just">
              <a:buFont typeface="Wingdings" panose="05000000000000000000" pitchFamily="2" charset="2"/>
              <a:buChar char="ü"/>
            </a:pPr>
            <a:endParaRPr lang="tr-TR" sz="3200" dirty="0">
              <a:solidFill>
                <a:srgbClr val="002060"/>
              </a:solidFill>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ü"/>
            </a:pPr>
            <a:r>
              <a:rPr lang="tr-TR" sz="3200" dirty="0">
                <a:solidFill>
                  <a:srgbClr val="002060"/>
                </a:solidFill>
                <a:latin typeface="Arial" panose="020B0604020202020204" pitchFamily="34" charset="0"/>
                <a:cs typeface="Arial" panose="020B0604020202020204" pitchFamily="34" charset="0"/>
              </a:rPr>
              <a:t>Acıma, empati kurma, çözüm odaklı yaklaşabilme becerilerini olumsuz etkiler.</a:t>
            </a:r>
          </a:p>
          <a:p>
            <a:pPr marL="457200" indent="-457200" algn="just">
              <a:buFont typeface="Wingdings" panose="05000000000000000000" pitchFamily="2" charset="2"/>
              <a:buChar char="ü"/>
            </a:pPr>
            <a:endParaRPr lang="tr-TR" sz="3200" dirty="0">
              <a:solidFill>
                <a:srgbClr val="002060"/>
              </a:solidFill>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ü"/>
            </a:pPr>
            <a:r>
              <a:rPr lang="tr-TR" sz="3200" dirty="0">
                <a:solidFill>
                  <a:srgbClr val="002060"/>
                </a:solidFill>
                <a:latin typeface="Arial" panose="020B0604020202020204" pitchFamily="34" charset="0"/>
                <a:cs typeface="Arial" panose="020B0604020202020204" pitchFamily="34" charset="0"/>
              </a:rPr>
              <a:t>Yüz-yüze iletişim becerilerini kaybedebilir. </a:t>
            </a:r>
          </a:p>
          <a:p>
            <a:pPr marL="457200" indent="-457200" algn="just">
              <a:buFont typeface="Wingdings" panose="05000000000000000000" pitchFamily="2" charset="2"/>
              <a:buChar char="ü"/>
            </a:pPr>
            <a:endParaRPr lang="tr-TR" sz="3200" dirty="0">
              <a:solidFill>
                <a:srgbClr val="002060"/>
              </a:solidFill>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ü"/>
            </a:pPr>
            <a:r>
              <a:rPr lang="tr-TR" sz="3200" dirty="0">
                <a:solidFill>
                  <a:srgbClr val="002060"/>
                </a:solidFill>
                <a:latin typeface="Arial" panose="020B0604020202020204" pitchFamily="34" charset="0"/>
                <a:cs typeface="Arial" panose="020B0604020202020204" pitchFamily="34" charset="0"/>
              </a:rPr>
              <a:t>Arkadaş sayısını artırma isteği nedeniyle tanımadığı insanlarla arkadaşlık ilişkileri kurabilir. </a:t>
            </a:r>
          </a:p>
          <a:p>
            <a:pPr marL="457200" indent="-457200" algn="just">
              <a:buFont typeface="Wingdings" panose="05000000000000000000" pitchFamily="2" charset="2"/>
              <a:buChar char="ü"/>
            </a:pPr>
            <a:endParaRPr lang="tr-TR" sz="3200" dirty="0">
              <a:solidFill>
                <a:srgbClr val="002060"/>
              </a:solidFill>
              <a:latin typeface="Arial" panose="020B0604020202020204" pitchFamily="34" charset="0"/>
              <a:cs typeface="Arial" panose="020B0604020202020204" pitchFamily="34" charset="0"/>
            </a:endParaRPr>
          </a:p>
        </p:txBody>
      </p:sp>
      <p:sp>
        <p:nvSpPr>
          <p:cNvPr id="4" name="Dikdörtgen 3"/>
          <p:cNvSpPr/>
          <p:nvPr/>
        </p:nvSpPr>
        <p:spPr>
          <a:xfrm>
            <a:off x="2757051" y="875480"/>
            <a:ext cx="9018001" cy="584775"/>
          </a:xfrm>
          <a:prstGeom prst="rect">
            <a:avLst/>
          </a:prstGeom>
        </p:spPr>
        <p:txBody>
          <a:bodyPr wrap="square">
            <a:spAutoFit/>
          </a:bodyPr>
          <a:lstStyle/>
          <a:p>
            <a:pPr algn="ctr"/>
            <a:endParaRPr lang="tr-TR" sz="3200" dirty="0">
              <a:latin typeface="Arial" panose="020B0604020202020204" pitchFamily="34" charset="0"/>
              <a:cs typeface="Arial" panose="020B0604020202020204" pitchFamily="34" charset="0"/>
            </a:endParaRPr>
          </a:p>
        </p:txBody>
      </p:sp>
      <p:sp>
        <p:nvSpPr>
          <p:cNvPr id="5" name="Dikdörtgen 4"/>
          <p:cNvSpPr/>
          <p:nvPr/>
        </p:nvSpPr>
        <p:spPr>
          <a:xfrm>
            <a:off x="2895595" y="916846"/>
            <a:ext cx="8837892" cy="584775"/>
          </a:xfrm>
          <a:prstGeom prst="rect">
            <a:avLst/>
          </a:prstGeom>
        </p:spPr>
        <p:txBody>
          <a:bodyPr wrap="square">
            <a:spAutoFit/>
          </a:bodyPr>
          <a:lstStyle/>
          <a:p>
            <a:pPr algn="just"/>
            <a:r>
              <a:rPr lang="tr-TR" sz="3200" dirty="0" smtClean="0">
                <a:latin typeface="Arial" panose="020B0604020202020204" pitchFamily="34" charset="0"/>
                <a:cs typeface="Arial" panose="020B0604020202020204" pitchFamily="34" charset="0"/>
              </a:rPr>
              <a:t> </a:t>
            </a:r>
            <a:endParaRPr lang="tr-TR"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89479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down)">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wipe(down)">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wipe(down)">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wipe(down)">
                                      <p:cBhvr>
                                        <p:cTn id="2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smtClean="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endPar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endParaRP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smtClean="0">
                <a:latin typeface="Desigers" panose="00000400000000000000" pitchFamily="2" charset="0"/>
              </a:rPr>
              <a:t>BİLİNÇLİ TEKNOLOJİ KULLANIMI</a:t>
            </a:r>
            <a:endParaRPr lang="tr-TR" sz="3600" spc="-150" dirty="0">
              <a:latin typeface="Desigers" panose="00000400000000000000" pitchFamily="2" charset="0"/>
            </a:endParaRPr>
          </a:p>
        </p:txBody>
      </p:sp>
      <p:sp>
        <p:nvSpPr>
          <p:cNvPr id="2" name="Dikdörtgen 1"/>
          <p:cNvSpPr/>
          <p:nvPr/>
        </p:nvSpPr>
        <p:spPr>
          <a:xfrm>
            <a:off x="2769607" y="848148"/>
            <a:ext cx="9296400" cy="5016758"/>
          </a:xfrm>
          <a:prstGeom prst="rect">
            <a:avLst/>
          </a:prstGeom>
        </p:spPr>
        <p:txBody>
          <a:bodyPr wrap="square">
            <a:spAutoFit/>
          </a:bodyPr>
          <a:lstStyle/>
          <a:p>
            <a:pPr algn="just"/>
            <a:r>
              <a:rPr lang="tr-TR" sz="3200" dirty="0" smtClean="0">
                <a:solidFill>
                  <a:srgbClr val="002060"/>
                </a:solidFill>
                <a:latin typeface="Arial" panose="020B0604020202020204" pitchFamily="34" charset="0"/>
                <a:cs typeface="Arial" panose="020B0604020202020204" pitchFamily="34" charset="0"/>
              </a:rPr>
              <a:t>                   </a:t>
            </a:r>
          </a:p>
          <a:p>
            <a:pPr marL="457200" indent="-457200" algn="just">
              <a:buFont typeface="Wingdings" panose="05000000000000000000" pitchFamily="2" charset="2"/>
              <a:buChar char="ü"/>
            </a:pPr>
            <a:r>
              <a:rPr lang="tr-TR" sz="3200" dirty="0">
                <a:solidFill>
                  <a:srgbClr val="002060"/>
                </a:solidFill>
                <a:latin typeface="Arial" panose="020B0604020202020204" pitchFamily="34" charset="0"/>
                <a:cs typeface="Arial" panose="020B0604020202020204" pitchFamily="34" charset="0"/>
              </a:rPr>
              <a:t>Küfürlü konuşma, tehdit, dedikodu, yalan vb. olumsuz davranışlar artabilir ve bu davranışlara  maruz da kalabilir.</a:t>
            </a:r>
          </a:p>
          <a:p>
            <a:pPr marL="457200" indent="-457200" algn="just">
              <a:buFont typeface="Wingdings" panose="05000000000000000000" pitchFamily="2" charset="2"/>
              <a:buChar char="ü"/>
            </a:pPr>
            <a:endParaRPr lang="tr-TR" sz="3200" dirty="0">
              <a:solidFill>
                <a:srgbClr val="002060"/>
              </a:solidFill>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ü"/>
            </a:pPr>
            <a:r>
              <a:rPr lang="tr-TR" sz="3200" dirty="0">
                <a:solidFill>
                  <a:srgbClr val="002060"/>
                </a:solidFill>
                <a:latin typeface="Arial" panose="020B0604020202020204" pitchFamily="34" charset="0"/>
                <a:cs typeface="Arial" panose="020B0604020202020204" pitchFamily="34" charset="0"/>
              </a:rPr>
              <a:t>Siber zorbalığa maruz kalabilir</a:t>
            </a:r>
            <a:r>
              <a:rPr lang="tr-TR" sz="3200" dirty="0" smtClean="0">
                <a:solidFill>
                  <a:srgbClr val="002060"/>
                </a:solidFill>
                <a:latin typeface="Arial" panose="020B0604020202020204" pitchFamily="34" charset="0"/>
                <a:cs typeface="Arial" panose="020B0604020202020204" pitchFamily="34" charset="0"/>
              </a:rPr>
              <a:t>.</a:t>
            </a:r>
          </a:p>
          <a:p>
            <a:pPr algn="just"/>
            <a:r>
              <a:rPr lang="tr-TR" sz="3200" dirty="0" smtClean="0">
                <a:solidFill>
                  <a:srgbClr val="002060"/>
                </a:solidFill>
                <a:latin typeface="Arial" panose="020B0604020202020204" pitchFamily="34" charset="0"/>
                <a:cs typeface="Arial" panose="020B0604020202020204" pitchFamily="34" charset="0"/>
              </a:rPr>
              <a:t> </a:t>
            </a:r>
            <a:endParaRPr lang="tr-TR" sz="3200" dirty="0">
              <a:solidFill>
                <a:srgbClr val="002060"/>
              </a:solidFill>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ü"/>
            </a:pPr>
            <a:r>
              <a:rPr lang="tr-TR" sz="3200" dirty="0">
                <a:solidFill>
                  <a:srgbClr val="002060"/>
                </a:solidFill>
                <a:latin typeface="Arial" panose="020B0604020202020204" pitchFamily="34" charset="0"/>
                <a:cs typeface="Arial" panose="020B0604020202020204" pitchFamily="34" charset="0"/>
              </a:rPr>
              <a:t>Yaşına göre uygunsuz görüntü, içeriklere ve cinsel istismara maruz kalabilir. </a:t>
            </a:r>
          </a:p>
          <a:p>
            <a:pPr marL="457200" indent="-457200" algn="just">
              <a:buFont typeface="Wingdings" panose="05000000000000000000" pitchFamily="2" charset="2"/>
              <a:buChar char="ü"/>
            </a:pPr>
            <a:endParaRPr lang="tr-TR" sz="3200" dirty="0">
              <a:solidFill>
                <a:srgbClr val="002060"/>
              </a:solidFill>
              <a:latin typeface="Arial" panose="020B0604020202020204" pitchFamily="34" charset="0"/>
              <a:cs typeface="Arial" panose="020B0604020202020204" pitchFamily="34" charset="0"/>
            </a:endParaRPr>
          </a:p>
        </p:txBody>
      </p:sp>
      <p:sp>
        <p:nvSpPr>
          <p:cNvPr id="4" name="Dikdörtgen 3"/>
          <p:cNvSpPr/>
          <p:nvPr/>
        </p:nvSpPr>
        <p:spPr>
          <a:xfrm>
            <a:off x="2757051" y="875480"/>
            <a:ext cx="9018001" cy="584775"/>
          </a:xfrm>
          <a:prstGeom prst="rect">
            <a:avLst/>
          </a:prstGeom>
        </p:spPr>
        <p:txBody>
          <a:bodyPr wrap="square">
            <a:spAutoFit/>
          </a:bodyPr>
          <a:lstStyle/>
          <a:p>
            <a:pPr algn="ctr"/>
            <a:endParaRPr lang="tr-TR"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75377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wipe(down)">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wipe(down)">
                                      <p:cBhvr>
                                        <p:cTn id="1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smtClean="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endPar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endParaRP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smtClean="0">
                <a:latin typeface="Desigers" panose="00000400000000000000" pitchFamily="2" charset="0"/>
              </a:rPr>
              <a:t>BİLİNÇLİ TEKNOLOJİ KULLANIMI</a:t>
            </a:r>
            <a:endParaRPr lang="tr-TR" sz="3600" spc="-150" dirty="0">
              <a:latin typeface="Desigers" panose="00000400000000000000" pitchFamily="2" charset="0"/>
            </a:endParaRPr>
          </a:p>
        </p:txBody>
      </p:sp>
      <p:sp>
        <p:nvSpPr>
          <p:cNvPr id="2" name="Dikdörtgen 1"/>
          <p:cNvSpPr/>
          <p:nvPr/>
        </p:nvSpPr>
        <p:spPr>
          <a:xfrm>
            <a:off x="2769607" y="848148"/>
            <a:ext cx="9296400" cy="1077218"/>
          </a:xfrm>
          <a:prstGeom prst="rect">
            <a:avLst/>
          </a:prstGeom>
        </p:spPr>
        <p:txBody>
          <a:bodyPr wrap="square">
            <a:spAutoFit/>
          </a:bodyPr>
          <a:lstStyle/>
          <a:p>
            <a:pPr algn="just"/>
            <a:r>
              <a:rPr lang="tr-TR" sz="3200" dirty="0" smtClean="0">
                <a:solidFill>
                  <a:srgbClr val="002060"/>
                </a:solidFill>
                <a:latin typeface="Arial" panose="020B0604020202020204" pitchFamily="34" charset="0"/>
                <a:cs typeface="Arial" panose="020B0604020202020204" pitchFamily="34" charset="0"/>
              </a:rPr>
              <a:t>                   </a:t>
            </a:r>
          </a:p>
          <a:p>
            <a:pPr algn="just"/>
            <a:endParaRPr lang="tr-TR" sz="3200" dirty="0">
              <a:solidFill>
                <a:srgbClr val="002060"/>
              </a:solidFill>
              <a:latin typeface="Arial" panose="020B0604020202020204" pitchFamily="34" charset="0"/>
              <a:cs typeface="Arial" panose="020B0604020202020204" pitchFamily="34" charset="0"/>
            </a:endParaRPr>
          </a:p>
        </p:txBody>
      </p:sp>
      <p:sp>
        <p:nvSpPr>
          <p:cNvPr id="4" name="Dikdörtgen 3"/>
          <p:cNvSpPr/>
          <p:nvPr/>
        </p:nvSpPr>
        <p:spPr>
          <a:xfrm>
            <a:off x="2757051" y="958610"/>
            <a:ext cx="9018001" cy="3046988"/>
          </a:xfrm>
          <a:prstGeom prst="rect">
            <a:avLst/>
          </a:prstGeom>
        </p:spPr>
        <p:txBody>
          <a:bodyPr wrap="square">
            <a:spAutoFit/>
          </a:bodyPr>
          <a:lstStyle/>
          <a:p>
            <a:pPr algn="ctr"/>
            <a:r>
              <a:rPr lang="tr-TR" sz="3200" dirty="0">
                <a:solidFill>
                  <a:srgbClr val="002060"/>
                </a:solidFill>
                <a:latin typeface="Arial" panose="020B0604020202020204" pitchFamily="34" charset="0"/>
                <a:cs typeface="Arial" panose="020B0604020202020204" pitchFamily="34" charset="0"/>
              </a:rPr>
              <a:t>2007 yılından bu yana gelen suç ihbarlarına bakıldığında ikinci sırada çocukların cinsel istismarının olduğu görülmektedir. Bu durum internetin güvenli kullanımı noktasında sorumluluğumuzun ne kadar büyük olduğunun bir kanıtıdır.</a:t>
            </a:r>
          </a:p>
        </p:txBody>
      </p:sp>
      <p:pic>
        <p:nvPicPr>
          <p:cNvPr id="6148" name="Picture 4" descr="Yılda 8 bin çocuk istismara uğruyor | Gündem Haberler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67765" y="4199561"/>
            <a:ext cx="4396572" cy="2401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4801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148"/>
                                        </p:tgtEl>
                                        <p:attrNameLst>
                                          <p:attrName>style.visibility</p:attrName>
                                        </p:attrNameLst>
                                      </p:cBhvr>
                                      <p:to>
                                        <p:strVal val="visible"/>
                                      </p:to>
                                    </p:set>
                                    <p:animEffect transition="in" filter="barn(inVertical)">
                                      <p:cBhvr>
                                        <p:cTn id="10"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smtClean="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endPar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endParaRP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smtClean="0">
                <a:latin typeface="Desigers" panose="00000400000000000000" pitchFamily="2" charset="0"/>
              </a:rPr>
              <a:t>BİLİNÇLİ TEKNOLOJİ KULLANIMI</a:t>
            </a:r>
            <a:endParaRPr lang="tr-TR" sz="3600" spc="-150" dirty="0">
              <a:latin typeface="Desigers" panose="00000400000000000000" pitchFamily="2" charset="0"/>
            </a:endParaRPr>
          </a:p>
        </p:txBody>
      </p:sp>
      <p:sp>
        <p:nvSpPr>
          <p:cNvPr id="2" name="Dikdörtgen 1"/>
          <p:cNvSpPr/>
          <p:nvPr/>
        </p:nvSpPr>
        <p:spPr>
          <a:xfrm>
            <a:off x="2769607" y="848148"/>
            <a:ext cx="9296400" cy="1077218"/>
          </a:xfrm>
          <a:prstGeom prst="rect">
            <a:avLst/>
          </a:prstGeom>
        </p:spPr>
        <p:txBody>
          <a:bodyPr wrap="square">
            <a:spAutoFit/>
          </a:bodyPr>
          <a:lstStyle/>
          <a:p>
            <a:pPr algn="just"/>
            <a:r>
              <a:rPr lang="tr-TR" sz="3200" dirty="0" smtClean="0">
                <a:solidFill>
                  <a:srgbClr val="002060"/>
                </a:solidFill>
                <a:latin typeface="Arial" panose="020B0604020202020204" pitchFamily="34" charset="0"/>
                <a:cs typeface="Arial" panose="020B0604020202020204" pitchFamily="34" charset="0"/>
              </a:rPr>
              <a:t>                   </a:t>
            </a:r>
          </a:p>
          <a:p>
            <a:pPr algn="just"/>
            <a:endParaRPr lang="tr-TR" sz="3200" dirty="0">
              <a:solidFill>
                <a:srgbClr val="002060"/>
              </a:solidFill>
              <a:latin typeface="Arial" panose="020B0604020202020204" pitchFamily="34" charset="0"/>
              <a:cs typeface="Arial" panose="020B0604020202020204" pitchFamily="34" charset="0"/>
            </a:endParaRPr>
          </a:p>
        </p:txBody>
      </p:sp>
      <p:sp>
        <p:nvSpPr>
          <p:cNvPr id="4" name="Dikdörtgen 3"/>
          <p:cNvSpPr/>
          <p:nvPr/>
        </p:nvSpPr>
        <p:spPr>
          <a:xfrm>
            <a:off x="2757051" y="958610"/>
            <a:ext cx="9018001" cy="584775"/>
          </a:xfrm>
          <a:prstGeom prst="rect">
            <a:avLst/>
          </a:prstGeom>
        </p:spPr>
        <p:txBody>
          <a:bodyPr wrap="square">
            <a:spAutoFit/>
          </a:bodyPr>
          <a:lstStyle/>
          <a:p>
            <a:pPr algn="ctr"/>
            <a:endParaRPr lang="tr-TR" sz="3200" dirty="0">
              <a:solidFill>
                <a:srgbClr val="002060"/>
              </a:solidFill>
              <a:latin typeface="Arial" panose="020B0604020202020204" pitchFamily="34" charset="0"/>
              <a:cs typeface="Arial" panose="020B0604020202020204" pitchFamily="34" charset="0"/>
            </a:endParaRPr>
          </a:p>
        </p:txBody>
      </p:sp>
      <p:sp>
        <p:nvSpPr>
          <p:cNvPr id="3" name="Dikdörtgen 2"/>
          <p:cNvSpPr/>
          <p:nvPr/>
        </p:nvSpPr>
        <p:spPr>
          <a:xfrm>
            <a:off x="2589492" y="847571"/>
            <a:ext cx="9185560" cy="2554545"/>
          </a:xfrm>
          <a:prstGeom prst="rect">
            <a:avLst/>
          </a:prstGeom>
        </p:spPr>
        <p:txBody>
          <a:bodyPr wrap="square">
            <a:spAutoFit/>
          </a:bodyPr>
          <a:lstStyle/>
          <a:p>
            <a:pPr marL="285750" indent="-285750" algn="just">
              <a:buFont typeface="Wingdings" panose="05000000000000000000" pitchFamily="2" charset="2"/>
              <a:buChar char="ü"/>
            </a:pPr>
            <a:r>
              <a:rPr lang="tr-TR" sz="3200" dirty="0" smtClean="0">
                <a:solidFill>
                  <a:srgbClr val="002060"/>
                </a:solidFill>
                <a:latin typeface="Arial" panose="020B0604020202020204" pitchFamily="34" charset="0"/>
                <a:cs typeface="Arial" panose="020B0604020202020204" pitchFamily="34" charset="0"/>
              </a:rPr>
              <a:t>  Gerçek </a:t>
            </a:r>
            <a:r>
              <a:rPr lang="tr-TR" sz="3200" dirty="0">
                <a:solidFill>
                  <a:srgbClr val="002060"/>
                </a:solidFill>
                <a:latin typeface="Arial" panose="020B0604020202020204" pitchFamily="34" charset="0"/>
                <a:cs typeface="Arial" panose="020B0604020202020204" pitchFamily="34" charset="0"/>
              </a:rPr>
              <a:t>hayattan kopma, yalnızlaşma görülebilir. Çocuklar, gerçek sosyal ortamlarda arkadaşlık edinme ve grup içerisinde sorunlara çözüm odaklı yaklaşmada sorun yaşayabilirler. Sohbetleri kısır bir döngünün içinde sınırlı kalır. </a:t>
            </a:r>
          </a:p>
        </p:txBody>
      </p:sp>
      <p:sp>
        <p:nvSpPr>
          <p:cNvPr id="5" name="AutoShape 2" descr="Mobile Uploa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921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9927" y="3629893"/>
            <a:ext cx="4641273" cy="2798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27315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9219"/>
                                        </p:tgtEl>
                                        <p:attrNameLst>
                                          <p:attrName>style.visibility</p:attrName>
                                        </p:attrNameLst>
                                      </p:cBhvr>
                                      <p:to>
                                        <p:strVal val="visible"/>
                                      </p:to>
                                    </p:set>
                                    <p:animEffect transition="in" filter="wipe(down)">
                                      <p:cBhvr>
                                        <p:cTn id="10"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smtClean="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endPar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endParaRP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smtClean="0">
                <a:latin typeface="Desigers" panose="00000400000000000000" pitchFamily="2" charset="0"/>
              </a:rPr>
              <a:t>BİLİNÇLİ TEKNOLOJİ KULLANIMI</a:t>
            </a:r>
            <a:endParaRPr lang="tr-TR" sz="3600" spc="-150" dirty="0">
              <a:latin typeface="Desigers" panose="00000400000000000000" pitchFamily="2" charset="0"/>
            </a:endParaRPr>
          </a:p>
        </p:txBody>
      </p:sp>
      <p:sp>
        <p:nvSpPr>
          <p:cNvPr id="12" name="Dikdörtgen 11"/>
          <p:cNvSpPr/>
          <p:nvPr/>
        </p:nvSpPr>
        <p:spPr>
          <a:xfrm>
            <a:off x="6008914" y="1428503"/>
            <a:ext cx="5950857" cy="4455835"/>
          </a:xfrm>
          <a:prstGeom prst="rect">
            <a:avLst/>
          </a:prstGeom>
        </p:spPr>
        <p:txBody>
          <a:bodyPr wrap="square">
            <a:spAutoFit/>
          </a:bodyPr>
          <a:lstStyle/>
          <a:p>
            <a:pPr>
              <a:lnSpc>
                <a:spcPct val="150000"/>
              </a:lnSpc>
            </a:pPr>
            <a:r>
              <a:rPr lang="tr-TR" sz="2400" dirty="0">
                <a:solidFill>
                  <a:srgbClr val="002060"/>
                </a:solidFill>
                <a:latin typeface="Arial" panose="020B0604020202020204" pitchFamily="34" charset="0"/>
                <a:cs typeface="Arial" panose="020B0604020202020204" pitchFamily="34" charset="0"/>
              </a:rPr>
              <a:t>Çağımızın ihtiyaçları nedeniyle artan teknoloji kullanımının gerek çocuklar gerekse yetişkinler açısından faydası ve zararı tartışılmaktadır. Teknoloji kullanımı sağladığı kolaylıklar ve faydaları açısından bir gereklilik olsa da yanlış kullanımı ne yazık ki pek çok büyük problemi de beraberinde getirmektedir.</a:t>
            </a:r>
          </a:p>
        </p:txBody>
      </p:sp>
      <p:pic>
        <p:nvPicPr>
          <p:cNvPr id="13" name="Resim 12"/>
          <p:cNvPicPr>
            <a:picLocks noChangeAspect="1"/>
          </p:cNvPicPr>
          <p:nvPr/>
        </p:nvPicPr>
        <p:blipFill>
          <a:blip r:embed="rId7"/>
          <a:stretch>
            <a:fillRect/>
          </a:stretch>
        </p:blipFill>
        <p:spPr>
          <a:xfrm>
            <a:off x="2211460" y="675014"/>
            <a:ext cx="3797454" cy="4281775"/>
          </a:xfrm>
          <a:prstGeom prst="rect">
            <a:avLst/>
          </a:prstGeom>
        </p:spPr>
      </p:pic>
    </p:spTree>
    <p:extLst>
      <p:ext uri="{BB962C8B-B14F-4D97-AF65-F5344CB8AC3E}">
        <p14:creationId xmlns:p14="http://schemas.microsoft.com/office/powerpoint/2010/main" val="41766104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smtClean="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endPar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endParaRP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smtClean="0">
                <a:latin typeface="Desigers" panose="00000400000000000000" pitchFamily="2" charset="0"/>
              </a:rPr>
              <a:t>BİLİNÇLİ TEKNOLOJİ KULLANIMI</a:t>
            </a:r>
            <a:endParaRPr lang="tr-TR" sz="3600" spc="-150" dirty="0">
              <a:latin typeface="Desigers" panose="00000400000000000000" pitchFamily="2" charset="0"/>
            </a:endParaRPr>
          </a:p>
        </p:txBody>
      </p:sp>
      <p:sp>
        <p:nvSpPr>
          <p:cNvPr id="2" name="Dikdörtgen 1"/>
          <p:cNvSpPr/>
          <p:nvPr/>
        </p:nvSpPr>
        <p:spPr>
          <a:xfrm>
            <a:off x="2769607" y="848148"/>
            <a:ext cx="9296400" cy="1077218"/>
          </a:xfrm>
          <a:prstGeom prst="rect">
            <a:avLst/>
          </a:prstGeom>
        </p:spPr>
        <p:txBody>
          <a:bodyPr wrap="square">
            <a:spAutoFit/>
          </a:bodyPr>
          <a:lstStyle/>
          <a:p>
            <a:pPr algn="just"/>
            <a:r>
              <a:rPr lang="tr-TR" sz="3200" dirty="0" smtClean="0">
                <a:solidFill>
                  <a:srgbClr val="002060"/>
                </a:solidFill>
                <a:latin typeface="Arial" panose="020B0604020202020204" pitchFamily="34" charset="0"/>
                <a:cs typeface="Arial" panose="020B0604020202020204" pitchFamily="34" charset="0"/>
              </a:rPr>
              <a:t>                   </a:t>
            </a:r>
          </a:p>
          <a:p>
            <a:pPr algn="just"/>
            <a:endParaRPr lang="tr-TR" sz="3200" dirty="0">
              <a:solidFill>
                <a:srgbClr val="002060"/>
              </a:solidFill>
              <a:latin typeface="Arial" panose="020B0604020202020204" pitchFamily="34" charset="0"/>
              <a:cs typeface="Arial" panose="020B0604020202020204" pitchFamily="34" charset="0"/>
            </a:endParaRPr>
          </a:p>
        </p:txBody>
      </p:sp>
      <p:sp>
        <p:nvSpPr>
          <p:cNvPr id="4" name="Dikdörtgen 3"/>
          <p:cNvSpPr/>
          <p:nvPr/>
        </p:nvSpPr>
        <p:spPr>
          <a:xfrm>
            <a:off x="2757051" y="958610"/>
            <a:ext cx="9018001" cy="584775"/>
          </a:xfrm>
          <a:prstGeom prst="rect">
            <a:avLst/>
          </a:prstGeom>
        </p:spPr>
        <p:txBody>
          <a:bodyPr wrap="square">
            <a:spAutoFit/>
          </a:bodyPr>
          <a:lstStyle/>
          <a:p>
            <a:pPr algn="ctr"/>
            <a:endParaRPr lang="tr-TR" sz="3200" dirty="0">
              <a:solidFill>
                <a:srgbClr val="002060"/>
              </a:solidFill>
              <a:latin typeface="Arial" panose="020B0604020202020204" pitchFamily="34" charset="0"/>
              <a:cs typeface="Arial" panose="020B0604020202020204" pitchFamily="34" charset="0"/>
            </a:endParaRPr>
          </a:p>
        </p:txBody>
      </p:sp>
      <p:sp>
        <p:nvSpPr>
          <p:cNvPr id="3" name="Dikdörtgen 2"/>
          <p:cNvSpPr/>
          <p:nvPr/>
        </p:nvSpPr>
        <p:spPr>
          <a:xfrm>
            <a:off x="2589492" y="847571"/>
            <a:ext cx="9185560" cy="5509200"/>
          </a:xfrm>
          <a:prstGeom prst="rect">
            <a:avLst/>
          </a:prstGeom>
        </p:spPr>
        <p:txBody>
          <a:bodyPr wrap="square">
            <a:spAutoFit/>
          </a:bodyPr>
          <a:lstStyle/>
          <a:p>
            <a:pPr marL="285750" indent="-285750" algn="just">
              <a:buFont typeface="Wingdings" panose="05000000000000000000" pitchFamily="2" charset="2"/>
              <a:buChar char="ü"/>
            </a:pPr>
            <a:r>
              <a:rPr lang="tr-TR" sz="3200" dirty="0" smtClean="0">
                <a:solidFill>
                  <a:srgbClr val="002060"/>
                </a:solidFill>
                <a:latin typeface="Arial" panose="020B0604020202020204" pitchFamily="34" charset="0"/>
                <a:cs typeface="Arial" panose="020B0604020202020204" pitchFamily="34" charset="0"/>
              </a:rPr>
              <a:t> </a:t>
            </a:r>
            <a:r>
              <a:rPr lang="tr-TR" sz="3200" dirty="0">
                <a:solidFill>
                  <a:srgbClr val="002060"/>
                </a:solidFill>
                <a:latin typeface="Arial" panose="020B0604020202020204" pitchFamily="34" charset="0"/>
                <a:cs typeface="Arial" panose="020B0604020202020204" pitchFamily="34" charset="0"/>
              </a:rPr>
              <a:t>İnternet kullanım süresi arttıkça sosyal yalıtım, saldırganlık gibi duygusal ve davranışsal sorunların daha fazla görüldüğü, genel sağlık düzeylerin düştüğü ve depresif belirtiler görülme oranının arttığı gözlenmektedir. </a:t>
            </a:r>
            <a:endParaRPr lang="tr-TR" sz="3200" dirty="0" smtClean="0">
              <a:solidFill>
                <a:srgbClr val="002060"/>
              </a:solidFill>
              <a:latin typeface="Arial" panose="020B0604020202020204" pitchFamily="34" charset="0"/>
              <a:cs typeface="Arial" panose="020B0604020202020204" pitchFamily="34" charset="0"/>
            </a:endParaRPr>
          </a:p>
          <a:p>
            <a:pPr algn="just"/>
            <a:endParaRPr lang="tr-TR" sz="3200" dirty="0">
              <a:solidFill>
                <a:srgbClr val="00206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tr-TR" sz="3200" dirty="0">
                <a:solidFill>
                  <a:srgbClr val="002060"/>
                </a:solidFill>
                <a:latin typeface="Arial" panose="020B0604020202020204" pitchFamily="34" charset="0"/>
                <a:cs typeface="Arial" panose="020B0604020202020204" pitchFamily="34" charset="0"/>
              </a:rPr>
              <a:t> Aynı zamanda öz güvenlerinin düşük, sosyal kaygı düzeylerinin ve saldırganlık davranışlarını gösterme eğilimlerinin yüksek olduğu gözlenmektedir. </a:t>
            </a:r>
          </a:p>
          <a:p>
            <a:pPr algn="just"/>
            <a:endParaRPr lang="tr-TR" sz="3200" dirty="0">
              <a:solidFill>
                <a:srgbClr val="002060"/>
              </a:solidFill>
              <a:latin typeface="Arial" panose="020B0604020202020204" pitchFamily="34" charset="0"/>
              <a:cs typeface="Arial" panose="020B0604020202020204" pitchFamily="34" charset="0"/>
            </a:endParaRPr>
          </a:p>
        </p:txBody>
      </p:sp>
      <p:sp>
        <p:nvSpPr>
          <p:cNvPr id="5" name="AutoShape 2" descr="Mobile Uploa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42244787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smtClean="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endPar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endParaRP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smtClean="0">
                <a:latin typeface="Desigers" panose="00000400000000000000" pitchFamily="2" charset="0"/>
              </a:rPr>
              <a:t>BİLİNÇLİ TEKNOLOJİ KULLANIMI</a:t>
            </a:r>
            <a:endParaRPr lang="tr-TR" sz="3600" spc="-150" dirty="0">
              <a:latin typeface="Desigers" panose="00000400000000000000" pitchFamily="2" charset="0"/>
            </a:endParaRPr>
          </a:p>
        </p:txBody>
      </p:sp>
      <p:sp>
        <p:nvSpPr>
          <p:cNvPr id="2" name="Dikdörtgen 1"/>
          <p:cNvSpPr/>
          <p:nvPr/>
        </p:nvSpPr>
        <p:spPr>
          <a:xfrm>
            <a:off x="2769607" y="848148"/>
            <a:ext cx="9296400" cy="1077218"/>
          </a:xfrm>
          <a:prstGeom prst="rect">
            <a:avLst/>
          </a:prstGeom>
        </p:spPr>
        <p:txBody>
          <a:bodyPr wrap="square">
            <a:spAutoFit/>
          </a:bodyPr>
          <a:lstStyle/>
          <a:p>
            <a:pPr algn="just"/>
            <a:r>
              <a:rPr lang="tr-TR" sz="3200" dirty="0" smtClean="0">
                <a:solidFill>
                  <a:srgbClr val="002060"/>
                </a:solidFill>
                <a:latin typeface="Arial" panose="020B0604020202020204" pitchFamily="34" charset="0"/>
                <a:cs typeface="Arial" panose="020B0604020202020204" pitchFamily="34" charset="0"/>
              </a:rPr>
              <a:t>                   </a:t>
            </a:r>
          </a:p>
          <a:p>
            <a:pPr algn="just"/>
            <a:endParaRPr lang="tr-TR" sz="3200" dirty="0">
              <a:solidFill>
                <a:srgbClr val="002060"/>
              </a:solidFill>
              <a:latin typeface="Arial" panose="020B0604020202020204" pitchFamily="34" charset="0"/>
              <a:cs typeface="Arial" panose="020B0604020202020204" pitchFamily="34" charset="0"/>
            </a:endParaRPr>
          </a:p>
        </p:txBody>
      </p:sp>
      <p:sp>
        <p:nvSpPr>
          <p:cNvPr id="4" name="Dikdörtgen 3"/>
          <p:cNvSpPr/>
          <p:nvPr/>
        </p:nvSpPr>
        <p:spPr>
          <a:xfrm>
            <a:off x="2757051" y="958610"/>
            <a:ext cx="9018001" cy="584775"/>
          </a:xfrm>
          <a:prstGeom prst="rect">
            <a:avLst/>
          </a:prstGeom>
        </p:spPr>
        <p:txBody>
          <a:bodyPr wrap="square">
            <a:spAutoFit/>
          </a:bodyPr>
          <a:lstStyle/>
          <a:p>
            <a:pPr algn="ctr"/>
            <a:endParaRPr lang="tr-TR" sz="3200" dirty="0">
              <a:solidFill>
                <a:srgbClr val="002060"/>
              </a:solidFill>
              <a:latin typeface="Arial" panose="020B0604020202020204" pitchFamily="34" charset="0"/>
              <a:cs typeface="Arial" panose="020B0604020202020204" pitchFamily="34" charset="0"/>
            </a:endParaRPr>
          </a:p>
        </p:txBody>
      </p:sp>
      <p:sp>
        <p:nvSpPr>
          <p:cNvPr id="3" name="Dikdörtgen 2"/>
          <p:cNvSpPr/>
          <p:nvPr/>
        </p:nvSpPr>
        <p:spPr>
          <a:xfrm>
            <a:off x="2589492" y="847571"/>
            <a:ext cx="9185560" cy="3539430"/>
          </a:xfrm>
          <a:prstGeom prst="rect">
            <a:avLst/>
          </a:prstGeom>
        </p:spPr>
        <p:txBody>
          <a:bodyPr wrap="square">
            <a:spAutoFit/>
          </a:bodyPr>
          <a:lstStyle/>
          <a:p>
            <a:pPr marL="285750" indent="-285750" algn="just">
              <a:buFont typeface="Wingdings" panose="05000000000000000000" pitchFamily="2" charset="2"/>
              <a:buChar char="ü"/>
            </a:pPr>
            <a:r>
              <a:rPr lang="tr-TR" sz="3200" dirty="0" smtClean="0">
                <a:solidFill>
                  <a:srgbClr val="002060"/>
                </a:solidFill>
                <a:latin typeface="Arial" panose="020B0604020202020204" pitchFamily="34" charset="0"/>
                <a:cs typeface="Arial" panose="020B0604020202020204" pitchFamily="34" charset="0"/>
              </a:rPr>
              <a:t> </a:t>
            </a:r>
            <a:r>
              <a:rPr lang="tr-TR" sz="3200" dirty="0">
                <a:solidFill>
                  <a:srgbClr val="002060"/>
                </a:solidFill>
                <a:latin typeface="Arial" panose="020B0604020202020204" pitchFamily="34" charset="0"/>
                <a:cs typeface="Arial" panose="020B0604020202020204" pitchFamily="34" charset="0"/>
              </a:rPr>
              <a:t>Uzun süre hareketsiz şekilde teknoloji kullanımına bağlı olarak iskelet ve kas sisteminde hasarlar oluşur. </a:t>
            </a:r>
            <a:endParaRPr lang="tr-TR" sz="3200" dirty="0" smtClean="0">
              <a:solidFill>
                <a:srgbClr val="00206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endParaRPr lang="tr-TR" sz="3200" dirty="0">
              <a:solidFill>
                <a:srgbClr val="00206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tr-TR" sz="3200" dirty="0">
                <a:solidFill>
                  <a:srgbClr val="002060"/>
                </a:solidFill>
                <a:latin typeface="Arial" panose="020B0604020202020204" pitchFamily="34" charset="0"/>
                <a:cs typeface="Arial" panose="020B0604020202020204" pitchFamily="34" charset="0"/>
              </a:rPr>
              <a:t>Aşırı teknoloji kullanımı görme problemlerine, zihinsel gelişim risklerine, dil becerilerinde gerilemenin ortaya çıkmasına sebep olabilir. </a:t>
            </a:r>
          </a:p>
        </p:txBody>
      </p:sp>
      <p:sp>
        <p:nvSpPr>
          <p:cNvPr id="5" name="AutoShape 2" descr="Mobile Uploa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8871" y="4387001"/>
            <a:ext cx="7143750" cy="2124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07177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smtClean="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endPar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endParaRP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smtClean="0">
                <a:latin typeface="Desigers" panose="00000400000000000000" pitchFamily="2" charset="0"/>
              </a:rPr>
              <a:t>BİLİNÇLİ TEKNOLOJİ KULLANIMI</a:t>
            </a:r>
            <a:endParaRPr lang="tr-TR" sz="3600" spc="-150" dirty="0">
              <a:latin typeface="Desigers" panose="00000400000000000000" pitchFamily="2" charset="0"/>
            </a:endParaRPr>
          </a:p>
        </p:txBody>
      </p:sp>
      <p:sp>
        <p:nvSpPr>
          <p:cNvPr id="2" name="Dikdörtgen 1"/>
          <p:cNvSpPr/>
          <p:nvPr/>
        </p:nvSpPr>
        <p:spPr>
          <a:xfrm>
            <a:off x="2769607" y="848148"/>
            <a:ext cx="9296400" cy="1077218"/>
          </a:xfrm>
          <a:prstGeom prst="rect">
            <a:avLst/>
          </a:prstGeom>
        </p:spPr>
        <p:txBody>
          <a:bodyPr wrap="square">
            <a:spAutoFit/>
          </a:bodyPr>
          <a:lstStyle/>
          <a:p>
            <a:pPr algn="just"/>
            <a:r>
              <a:rPr lang="tr-TR" sz="3200" dirty="0" smtClean="0">
                <a:solidFill>
                  <a:srgbClr val="002060"/>
                </a:solidFill>
                <a:latin typeface="Arial" panose="020B0604020202020204" pitchFamily="34" charset="0"/>
                <a:cs typeface="Arial" panose="020B0604020202020204" pitchFamily="34" charset="0"/>
              </a:rPr>
              <a:t>                   </a:t>
            </a:r>
          </a:p>
          <a:p>
            <a:pPr algn="just"/>
            <a:endParaRPr lang="tr-TR" sz="3200" dirty="0">
              <a:solidFill>
                <a:srgbClr val="002060"/>
              </a:solidFill>
              <a:latin typeface="Arial" panose="020B0604020202020204" pitchFamily="34" charset="0"/>
              <a:cs typeface="Arial" panose="020B0604020202020204" pitchFamily="34" charset="0"/>
            </a:endParaRPr>
          </a:p>
        </p:txBody>
      </p:sp>
      <p:sp>
        <p:nvSpPr>
          <p:cNvPr id="4" name="Dikdörtgen 3"/>
          <p:cNvSpPr/>
          <p:nvPr/>
        </p:nvSpPr>
        <p:spPr>
          <a:xfrm>
            <a:off x="2757051" y="958610"/>
            <a:ext cx="9018001" cy="584775"/>
          </a:xfrm>
          <a:prstGeom prst="rect">
            <a:avLst/>
          </a:prstGeom>
        </p:spPr>
        <p:txBody>
          <a:bodyPr wrap="square">
            <a:spAutoFit/>
          </a:bodyPr>
          <a:lstStyle/>
          <a:p>
            <a:pPr algn="ctr"/>
            <a:endParaRPr lang="tr-TR" sz="3200" dirty="0">
              <a:solidFill>
                <a:srgbClr val="002060"/>
              </a:solidFill>
              <a:latin typeface="Arial" panose="020B0604020202020204" pitchFamily="34" charset="0"/>
              <a:cs typeface="Arial" panose="020B0604020202020204" pitchFamily="34" charset="0"/>
            </a:endParaRPr>
          </a:p>
        </p:txBody>
      </p:sp>
      <p:sp>
        <p:nvSpPr>
          <p:cNvPr id="3" name="Dikdörtgen 2"/>
          <p:cNvSpPr/>
          <p:nvPr/>
        </p:nvSpPr>
        <p:spPr>
          <a:xfrm>
            <a:off x="2589492" y="930701"/>
            <a:ext cx="9185560" cy="5509200"/>
          </a:xfrm>
          <a:prstGeom prst="rect">
            <a:avLst/>
          </a:prstGeom>
        </p:spPr>
        <p:txBody>
          <a:bodyPr wrap="square">
            <a:spAutoFit/>
          </a:bodyPr>
          <a:lstStyle/>
          <a:p>
            <a:pPr marL="285750" indent="-285750" algn="ctr">
              <a:buFont typeface="Wingdings" panose="05000000000000000000" pitchFamily="2" charset="2"/>
              <a:buChar char="ü"/>
            </a:pPr>
            <a:r>
              <a:rPr lang="tr-TR" sz="3200" b="1" dirty="0">
                <a:solidFill>
                  <a:srgbClr val="002060"/>
                </a:solidFill>
                <a:latin typeface="Arial" panose="020B0604020202020204" pitchFamily="34" charset="0"/>
                <a:cs typeface="Arial" panose="020B0604020202020204" pitchFamily="34" charset="0"/>
              </a:rPr>
              <a:t>Uyku düzeni bozulabilir</a:t>
            </a:r>
            <a:r>
              <a:rPr lang="tr-TR" sz="3200" dirty="0">
                <a:solidFill>
                  <a:srgbClr val="002060"/>
                </a:solidFill>
                <a:latin typeface="Arial" panose="020B0604020202020204" pitchFamily="34" charset="0"/>
                <a:cs typeface="Arial" panose="020B0604020202020204" pitchFamily="34" charset="0"/>
              </a:rPr>
              <a:t>; çocuklar ve ergenler daha fazla televizyon seyredebilmek, daha fazla internete girebilmek, daha fazla dijital oyun oynayabilmek ya da arkadaşlarıyla mesajlaşabilmek için daha az uyumaktadırlar</a:t>
            </a:r>
            <a:r>
              <a:rPr lang="tr-TR" sz="3200" dirty="0" smtClean="0">
                <a:solidFill>
                  <a:srgbClr val="002060"/>
                </a:solidFill>
                <a:latin typeface="Arial" panose="020B0604020202020204" pitchFamily="34" charset="0"/>
                <a:cs typeface="Arial" panose="020B0604020202020204" pitchFamily="34" charset="0"/>
              </a:rPr>
              <a:t>.</a:t>
            </a:r>
          </a:p>
          <a:p>
            <a:pPr marL="285750" indent="-285750" algn="ctr">
              <a:buFont typeface="Wingdings" panose="05000000000000000000" pitchFamily="2" charset="2"/>
              <a:buChar char="ü"/>
            </a:pPr>
            <a:endParaRPr lang="tr-TR" sz="3200" dirty="0">
              <a:solidFill>
                <a:srgbClr val="002060"/>
              </a:solidFill>
              <a:latin typeface="Arial" panose="020B0604020202020204" pitchFamily="34" charset="0"/>
              <a:cs typeface="Arial" panose="020B0604020202020204" pitchFamily="34" charset="0"/>
            </a:endParaRPr>
          </a:p>
          <a:p>
            <a:pPr marL="285750" indent="-285750" algn="ctr">
              <a:buFont typeface="Wingdings" panose="05000000000000000000" pitchFamily="2" charset="2"/>
              <a:buChar char="ü"/>
            </a:pPr>
            <a:r>
              <a:rPr lang="tr-TR" sz="3200" dirty="0">
                <a:solidFill>
                  <a:srgbClr val="002060"/>
                </a:solidFill>
                <a:latin typeface="Arial" panose="020B0604020202020204" pitchFamily="34" charset="0"/>
                <a:cs typeface="Arial" panose="020B0604020202020204" pitchFamily="34" charset="0"/>
              </a:rPr>
              <a:t> Uyku düzeni bozulduğunda ve ihtiyaç duyulan 6-8 saat arası uyku alınmadığında kişinin;  saldırganlık seviyesi ve </a:t>
            </a:r>
            <a:r>
              <a:rPr lang="tr-TR" sz="3200" dirty="0" err="1">
                <a:solidFill>
                  <a:srgbClr val="002060"/>
                </a:solidFill>
                <a:latin typeface="Arial" panose="020B0604020202020204" pitchFamily="34" charset="0"/>
                <a:cs typeface="Arial" panose="020B0604020202020204" pitchFamily="34" charset="0"/>
              </a:rPr>
              <a:t>dürtüsel</a:t>
            </a:r>
            <a:r>
              <a:rPr lang="tr-TR" sz="3200" dirty="0">
                <a:solidFill>
                  <a:srgbClr val="002060"/>
                </a:solidFill>
                <a:latin typeface="Arial" panose="020B0604020202020204" pitchFamily="34" charset="0"/>
                <a:cs typeface="Arial" panose="020B0604020202020204" pitchFamily="34" charset="0"/>
              </a:rPr>
              <a:t> davranışları artar,  dikkat eksikliği artar ve böylece öğrenme süreci olumsuz etkilenir</a:t>
            </a:r>
            <a:r>
              <a:rPr lang="tr-TR" sz="3200" dirty="0" smtClean="0">
                <a:solidFill>
                  <a:srgbClr val="002060"/>
                </a:solidFill>
                <a:latin typeface="Arial" panose="020B0604020202020204" pitchFamily="34" charset="0"/>
                <a:cs typeface="Arial" panose="020B0604020202020204" pitchFamily="34" charset="0"/>
              </a:rPr>
              <a:t>. </a:t>
            </a:r>
            <a:endParaRPr lang="tr-TR" sz="3200" dirty="0">
              <a:solidFill>
                <a:srgbClr val="002060"/>
              </a:solidFill>
              <a:latin typeface="Arial" panose="020B0604020202020204" pitchFamily="34" charset="0"/>
              <a:cs typeface="Arial" panose="020B0604020202020204" pitchFamily="34" charset="0"/>
            </a:endParaRPr>
          </a:p>
        </p:txBody>
      </p:sp>
      <p:sp>
        <p:nvSpPr>
          <p:cNvPr id="5" name="AutoShape 2" descr="Mobile Uploa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25794214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smtClean="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endPar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endParaRP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smtClean="0">
                <a:latin typeface="Desigers" panose="00000400000000000000" pitchFamily="2" charset="0"/>
              </a:rPr>
              <a:t>BİLİNÇLİ TEKNOLOJİ KULLANIMI</a:t>
            </a:r>
            <a:endParaRPr lang="tr-TR" sz="3600" spc="-150" dirty="0">
              <a:latin typeface="Desigers" panose="00000400000000000000" pitchFamily="2" charset="0"/>
            </a:endParaRPr>
          </a:p>
        </p:txBody>
      </p:sp>
      <p:sp>
        <p:nvSpPr>
          <p:cNvPr id="2" name="Dikdörtgen 1"/>
          <p:cNvSpPr/>
          <p:nvPr/>
        </p:nvSpPr>
        <p:spPr>
          <a:xfrm>
            <a:off x="2769607" y="848148"/>
            <a:ext cx="9296400" cy="1077218"/>
          </a:xfrm>
          <a:prstGeom prst="rect">
            <a:avLst/>
          </a:prstGeom>
        </p:spPr>
        <p:txBody>
          <a:bodyPr wrap="square">
            <a:spAutoFit/>
          </a:bodyPr>
          <a:lstStyle/>
          <a:p>
            <a:pPr algn="just"/>
            <a:r>
              <a:rPr lang="tr-TR" sz="3200" dirty="0" smtClean="0">
                <a:solidFill>
                  <a:srgbClr val="002060"/>
                </a:solidFill>
                <a:latin typeface="Arial" panose="020B0604020202020204" pitchFamily="34" charset="0"/>
                <a:cs typeface="Arial" panose="020B0604020202020204" pitchFamily="34" charset="0"/>
              </a:rPr>
              <a:t>                   </a:t>
            </a:r>
          </a:p>
          <a:p>
            <a:pPr algn="just"/>
            <a:endParaRPr lang="tr-TR" sz="3200" dirty="0">
              <a:solidFill>
                <a:srgbClr val="002060"/>
              </a:solidFill>
              <a:latin typeface="Arial" panose="020B0604020202020204" pitchFamily="34" charset="0"/>
              <a:cs typeface="Arial" panose="020B0604020202020204" pitchFamily="34" charset="0"/>
            </a:endParaRPr>
          </a:p>
        </p:txBody>
      </p:sp>
      <p:sp>
        <p:nvSpPr>
          <p:cNvPr id="4" name="Dikdörtgen 3"/>
          <p:cNvSpPr/>
          <p:nvPr/>
        </p:nvSpPr>
        <p:spPr>
          <a:xfrm>
            <a:off x="2757051" y="958610"/>
            <a:ext cx="9018001" cy="584775"/>
          </a:xfrm>
          <a:prstGeom prst="rect">
            <a:avLst/>
          </a:prstGeom>
        </p:spPr>
        <p:txBody>
          <a:bodyPr wrap="square">
            <a:spAutoFit/>
          </a:bodyPr>
          <a:lstStyle/>
          <a:p>
            <a:pPr algn="ctr"/>
            <a:endParaRPr lang="tr-TR" sz="3200" dirty="0">
              <a:solidFill>
                <a:srgbClr val="002060"/>
              </a:solidFill>
              <a:latin typeface="Arial" panose="020B0604020202020204" pitchFamily="34" charset="0"/>
              <a:cs typeface="Arial" panose="020B0604020202020204" pitchFamily="34" charset="0"/>
            </a:endParaRPr>
          </a:p>
        </p:txBody>
      </p:sp>
      <p:sp>
        <p:nvSpPr>
          <p:cNvPr id="3" name="Dikdörtgen 2"/>
          <p:cNvSpPr/>
          <p:nvPr/>
        </p:nvSpPr>
        <p:spPr>
          <a:xfrm>
            <a:off x="2589492" y="819861"/>
            <a:ext cx="9185560" cy="4524315"/>
          </a:xfrm>
          <a:prstGeom prst="rect">
            <a:avLst/>
          </a:prstGeom>
        </p:spPr>
        <p:txBody>
          <a:bodyPr wrap="square">
            <a:spAutoFit/>
          </a:bodyPr>
          <a:lstStyle/>
          <a:p>
            <a:pPr marL="285750" indent="-285750" algn="just">
              <a:buFont typeface="Wingdings" panose="05000000000000000000" pitchFamily="2" charset="2"/>
              <a:buChar char="ü"/>
            </a:pPr>
            <a:r>
              <a:rPr lang="tr-TR" sz="3200" b="1" dirty="0">
                <a:solidFill>
                  <a:srgbClr val="002060"/>
                </a:solidFill>
                <a:latin typeface="Arial" panose="020B0604020202020204" pitchFamily="34" charset="0"/>
                <a:cs typeface="Arial" panose="020B0604020202020204" pitchFamily="34" charset="0"/>
              </a:rPr>
              <a:t>Beslenme sorunları oluşabilir</a:t>
            </a:r>
            <a:r>
              <a:rPr lang="tr-TR" sz="3200" dirty="0">
                <a:solidFill>
                  <a:srgbClr val="002060"/>
                </a:solidFill>
                <a:latin typeface="Arial" panose="020B0604020202020204" pitchFamily="34" charset="0"/>
                <a:cs typeface="Arial" panose="020B0604020202020204" pitchFamily="34" charset="0"/>
              </a:rPr>
              <a:t>; teknolojiye bağımlı yaşayan kişilerde zamandan kazanmak için şekerli gıdalar ve “</a:t>
            </a:r>
            <a:r>
              <a:rPr lang="tr-TR" sz="3200" dirty="0" err="1">
                <a:solidFill>
                  <a:srgbClr val="002060"/>
                </a:solidFill>
                <a:latin typeface="Arial" panose="020B0604020202020204" pitchFamily="34" charset="0"/>
                <a:cs typeface="Arial" panose="020B0604020202020204" pitchFamily="34" charset="0"/>
              </a:rPr>
              <a:t>fast</a:t>
            </a:r>
            <a:r>
              <a:rPr lang="tr-TR" sz="3200" dirty="0">
                <a:solidFill>
                  <a:srgbClr val="002060"/>
                </a:solidFill>
                <a:latin typeface="Arial" panose="020B0604020202020204" pitchFamily="34" charset="0"/>
                <a:cs typeface="Arial" panose="020B0604020202020204" pitchFamily="34" charset="0"/>
              </a:rPr>
              <a:t> </a:t>
            </a:r>
            <a:r>
              <a:rPr lang="tr-TR" sz="3200" dirty="0" err="1">
                <a:solidFill>
                  <a:srgbClr val="002060"/>
                </a:solidFill>
                <a:latin typeface="Arial" panose="020B0604020202020204" pitchFamily="34" charset="0"/>
                <a:cs typeface="Arial" panose="020B0604020202020204" pitchFamily="34" charset="0"/>
              </a:rPr>
              <a:t>food</a:t>
            </a:r>
            <a:r>
              <a:rPr lang="tr-TR" sz="3200" dirty="0">
                <a:solidFill>
                  <a:srgbClr val="002060"/>
                </a:solidFill>
                <a:latin typeface="Arial" panose="020B0604020202020204" pitchFamily="34" charset="0"/>
                <a:cs typeface="Arial" panose="020B0604020202020204" pitchFamily="34" charset="0"/>
              </a:rPr>
              <a:t>” tüketimi çok fazladır. Bu durum dengesiz ve sağlıksız beslenmeye ve kişinin aşırı kilo almasına neden olur. Ayrıca şeker vücutta bağımlılık oluşturan bir maddedir ve vücuda ihtiyaçtan fazla enerji verir. Bu enerji atılmadığında </a:t>
            </a:r>
            <a:r>
              <a:rPr lang="tr-TR" sz="3200" dirty="0" err="1">
                <a:solidFill>
                  <a:srgbClr val="002060"/>
                </a:solidFill>
                <a:latin typeface="Arial" panose="020B0604020202020204" pitchFamily="34" charset="0"/>
                <a:cs typeface="Arial" panose="020B0604020202020204" pitchFamily="34" charset="0"/>
              </a:rPr>
              <a:t>dürtüselliği</a:t>
            </a:r>
            <a:r>
              <a:rPr lang="tr-TR" sz="3200" dirty="0">
                <a:solidFill>
                  <a:srgbClr val="002060"/>
                </a:solidFill>
                <a:latin typeface="Arial" panose="020B0604020202020204" pitchFamily="34" charset="0"/>
                <a:cs typeface="Arial" panose="020B0604020202020204" pitchFamily="34" charset="0"/>
              </a:rPr>
              <a:t> arttırır. </a:t>
            </a:r>
          </a:p>
          <a:p>
            <a:pPr marL="285750" indent="-285750" algn="just">
              <a:buFont typeface="Wingdings" panose="05000000000000000000" pitchFamily="2" charset="2"/>
              <a:buChar char="ü"/>
            </a:pPr>
            <a:endParaRPr lang="tr-TR" sz="3200" dirty="0">
              <a:solidFill>
                <a:srgbClr val="002060"/>
              </a:solidFill>
              <a:latin typeface="Arial" panose="020B0604020202020204" pitchFamily="34" charset="0"/>
              <a:cs typeface="Arial" panose="020B0604020202020204" pitchFamily="34" charset="0"/>
            </a:endParaRPr>
          </a:p>
        </p:txBody>
      </p:sp>
      <p:sp>
        <p:nvSpPr>
          <p:cNvPr id="5" name="AutoShape 2" descr="Mobile Uploa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050" name="Picture 2" descr="Sağlıksız beslenme yılda 11 milyon can alıyor | ŞARKUL AVSA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6832" y="4817267"/>
            <a:ext cx="7981950" cy="1868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8775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wipe(down)">
                                      <p:cBhvr>
                                        <p:cTn id="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smtClean="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endPar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endParaRP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smtClean="0">
                <a:latin typeface="Desigers" panose="00000400000000000000" pitchFamily="2" charset="0"/>
              </a:rPr>
              <a:t>BİLİNÇLİ TEKNOLOJİ KULLANIMI</a:t>
            </a:r>
            <a:endParaRPr lang="tr-TR" sz="3600" spc="-150" dirty="0">
              <a:latin typeface="Desigers" panose="00000400000000000000" pitchFamily="2" charset="0"/>
            </a:endParaRPr>
          </a:p>
        </p:txBody>
      </p:sp>
      <p:sp>
        <p:nvSpPr>
          <p:cNvPr id="2" name="Dikdörtgen 1"/>
          <p:cNvSpPr/>
          <p:nvPr/>
        </p:nvSpPr>
        <p:spPr>
          <a:xfrm>
            <a:off x="2769607" y="848148"/>
            <a:ext cx="9296400" cy="1077218"/>
          </a:xfrm>
          <a:prstGeom prst="rect">
            <a:avLst/>
          </a:prstGeom>
        </p:spPr>
        <p:txBody>
          <a:bodyPr wrap="square">
            <a:spAutoFit/>
          </a:bodyPr>
          <a:lstStyle/>
          <a:p>
            <a:pPr algn="just"/>
            <a:r>
              <a:rPr lang="tr-TR" sz="3200" dirty="0" smtClean="0">
                <a:solidFill>
                  <a:srgbClr val="002060"/>
                </a:solidFill>
                <a:latin typeface="Arial" panose="020B0604020202020204" pitchFamily="34" charset="0"/>
                <a:cs typeface="Arial" panose="020B0604020202020204" pitchFamily="34" charset="0"/>
              </a:rPr>
              <a:t>                   </a:t>
            </a:r>
          </a:p>
          <a:p>
            <a:pPr algn="just"/>
            <a:endParaRPr lang="tr-TR" sz="3200" dirty="0">
              <a:solidFill>
                <a:srgbClr val="002060"/>
              </a:solidFill>
              <a:latin typeface="Arial" panose="020B0604020202020204" pitchFamily="34" charset="0"/>
              <a:cs typeface="Arial" panose="020B0604020202020204" pitchFamily="34" charset="0"/>
            </a:endParaRPr>
          </a:p>
        </p:txBody>
      </p:sp>
      <p:sp>
        <p:nvSpPr>
          <p:cNvPr id="4" name="Dikdörtgen 3"/>
          <p:cNvSpPr/>
          <p:nvPr/>
        </p:nvSpPr>
        <p:spPr>
          <a:xfrm>
            <a:off x="2757051" y="958610"/>
            <a:ext cx="9018001" cy="584775"/>
          </a:xfrm>
          <a:prstGeom prst="rect">
            <a:avLst/>
          </a:prstGeom>
        </p:spPr>
        <p:txBody>
          <a:bodyPr wrap="square">
            <a:spAutoFit/>
          </a:bodyPr>
          <a:lstStyle/>
          <a:p>
            <a:pPr algn="ctr"/>
            <a:endParaRPr lang="tr-TR" sz="3200" dirty="0">
              <a:solidFill>
                <a:srgbClr val="002060"/>
              </a:solidFill>
              <a:latin typeface="Arial" panose="020B0604020202020204" pitchFamily="34" charset="0"/>
              <a:cs typeface="Arial" panose="020B0604020202020204" pitchFamily="34" charset="0"/>
            </a:endParaRPr>
          </a:p>
        </p:txBody>
      </p:sp>
      <p:sp>
        <p:nvSpPr>
          <p:cNvPr id="3" name="Dikdörtgen 2"/>
          <p:cNvSpPr/>
          <p:nvPr/>
        </p:nvSpPr>
        <p:spPr>
          <a:xfrm>
            <a:off x="2589492" y="819861"/>
            <a:ext cx="9185560" cy="2554545"/>
          </a:xfrm>
          <a:prstGeom prst="rect">
            <a:avLst/>
          </a:prstGeom>
        </p:spPr>
        <p:txBody>
          <a:bodyPr wrap="square">
            <a:spAutoFit/>
          </a:bodyPr>
          <a:lstStyle/>
          <a:p>
            <a:pPr marL="285750" indent="-285750" algn="just">
              <a:buFont typeface="Wingdings" panose="05000000000000000000" pitchFamily="2" charset="2"/>
              <a:buChar char="ü"/>
            </a:pPr>
            <a:r>
              <a:rPr lang="tr-TR" sz="3200" dirty="0">
                <a:solidFill>
                  <a:srgbClr val="002060"/>
                </a:solidFill>
                <a:latin typeface="Arial" panose="020B0604020202020204" pitchFamily="34" charset="0"/>
                <a:cs typeface="Arial" panose="020B0604020202020204" pitchFamily="34" charset="0"/>
              </a:rPr>
              <a:t>Aşırı teknolojik cihaz kullanımı ile </a:t>
            </a:r>
            <a:r>
              <a:rPr lang="tr-TR" sz="3200" dirty="0" err="1">
                <a:solidFill>
                  <a:srgbClr val="002060"/>
                </a:solidFill>
                <a:latin typeface="Arial" panose="020B0604020202020204" pitchFamily="34" charset="0"/>
                <a:cs typeface="Arial" panose="020B0604020202020204" pitchFamily="34" charset="0"/>
              </a:rPr>
              <a:t>anksiyete</a:t>
            </a:r>
            <a:r>
              <a:rPr lang="tr-TR" sz="3200" dirty="0">
                <a:solidFill>
                  <a:srgbClr val="002060"/>
                </a:solidFill>
                <a:latin typeface="Arial" panose="020B0604020202020204" pitchFamily="34" charset="0"/>
                <a:cs typeface="Arial" panose="020B0604020202020204" pitchFamily="34" charset="0"/>
              </a:rPr>
              <a:t>, depresyon, sosyal yalıtım, düşük benlik saygısı, utangaçlık, duygusal ve sosyal beceri yetersizlikleri arasında anlamlı bir ilişki olduğu görülmüştür</a:t>
            </a:r>
          </a:p>
        </p:txBody>
      </p:sp>
      <p:sp>
        <p:nvSpPr>
          <p:cNvPr id="5" name="AutoShape 2" descr="Mobile Uploa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4098" name="Picture 2" descr="Gençlerde unutkanlığın sebebi aşırı teknoloji kullanımı ve depresyon -  Timeturk Hab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39492" y="3588327"/>
            <a:ext cx="6026726"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5747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wipe(down)">
                                      <p:cBhvr>
                                        <p:cTn id="10"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smtClean="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endPar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endParaRP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smtClean="0">
                <a:latin typeface="Desigers" panose="00000400000000000000" pitchFamily="2" charset="0"/>
              </a:rPr>
              <a:t>BİLİNÇLİ TEKNOLOJİ KULLANIMI</a:t>
            </a:r>
            <a:endParaRPr lang="tr-TR" sz="3600" spc="-150" dirty="0">
              <a:latin typeface="Desigers" panose="00000400000000000000" pitchFamily="2" charset="0"/>
            </a:endParaRPr>
          </a:p>
        </p:txBody>
      </p:sp>
      <p:sp>
        <p:nvSpPr>
          <p:cNvPr id="2" name="Dikdörtgen 1"/>
          <p:cNvSpPr/>
          <p:nvPr/>
        </p:nvSpPr>
        <p:spPr>
          <a:xfrm>
            <a:off x="2769607" y="848148"/>
            <a:ext cx="9296400" cy="1077218"/>
          </a:xfrm>
          <a:prstGeom prst="rect">
            <a:avLst/>
          </a:prstGeom>
        </p:spPr>
        <p:txBody>
          <a:bodyPr wrap="square">
            <a:spAutoFit/>
          </a:bodyPr>
          <a:lstStyle/>
          <a:p>
            <a:pPr algn="just"/>
            <a:r>
              <a:rPr lang="tr-TR" sz="3200" dirty="0" smtClean="0">
                <a:solidFill>
                  <a:srgbClr val="002060"/>
                </a:solidFill>
                <a:latin typeface="Arial" panose="020B0604020202020204" pitchFamily="34" charset="0"/>
                <a:cs typeface="Arial" panose="020B0604020202020204" pitchFamily="34" charset="0"/>
              </a:rPr>
              <a:t>                   </a:t>
            </a:r>
          </a:p>
          <a:p>
            <a:pPr algn="just"/>
            <a:endParaRPr lang="tr-TR" sz="3200" dirty="0">
              <a:solidFill>
                <a:srgbClr val="002060"/>
              </a:solidFill>
              <a:latin typeface="Arial" panose="020B0604020202020204" pitchFamily="34" charset="0"/>
              <a:cs typeface="Arial" panose="020B0604020202020204" pitchFamily="34" charset="0"/>
            </a:endParaRPr>
          </a:p>
        </p:txBody>
      </p:sp>
      <p:sp>
        <p:nvSpPr>
          <p:cNvPr id="4" name="Dikdörtgen 3"/>
          <p:cNvSpPr/>
          <p:nvPr/>
        </p:nvSpPr>
        <p:spPr>
          <a:xfrm>
            <a:off x="2757051" y="958610"/>
            <a:ext cx="9018001" cy="584775"/>
          </a:xfrm>
          <a:prstGeom prst="rect">
            <a:avLst/>
          </a:prstGeom>
        </p:spPr>
        <p:txBody>
          <a:bodyPr wrap="square">
            <a:spAutoFit/>
          </a:bodyPr>
          <a:lstStyle/>
          <a:p>
            <a:pPr algn="ctr"/>
            <a:endParaRPr lang="tr-TR" sz="3200" dirty="0">
              <a:solidFill>
                <a:srgbClr val="002060"/>
              </a:solidFill>
              <a:latin typeface="Arial" panose="020B0604020202020204" pitchFamily="34" charset="0"/>
              <a:cs typeface="Arial" panose="020B0604020202020204" pitchFamily="34" charset="0"/>
            </a:endParaRPr>
          </a:p>
        </p:txBody>
      </p:sp>
      <p:sp>
        <p:nvSpPr>
          <p:cNvPr id="3" name="Dikdörtgen 2"/>
          <p:cNvSpPr/>
          <p:nvPr/>
        </p:nvSpPr>
        <p:spPr>
          <a:xfrm>
            <a:off x="2589492" y="1471046"/>
            <a:ext cx="9185560" cy="4031873"/>
          </a:xfrm>
          <a:prstGeom prst="rect">
            <a:avLst/>
          </a:prstGeom>
        </p:spPr>
        <p:txBody>
          <a:bodyPr wrap="square">
            <a:spAutoFit/>
          </a:bodyPr>
          <a:lstStyle/>
          <a:p>
            <a:pPr marL="285750" indent="-285750" algn="ctr">
              <a:buFont typeface="Wingdings" panose="05000000000000000000" pitchFamily="2" charset="2"/>
              <a:buChar char="ü"/>
            </a:pPr>
            <a:r>
              <a:rPr lang="tr-TR" sz="3200" dirty="0">
                <a:solidFill>
                  <a:srgbClr val="002060"/>
                </a:solidFill>
                <a:latin typeface="Arial" panose="020B0604020202020204" pitchFamily="34" charset="0"/>
                <a:cs typeface="Arial" panose="020B0604020202020204" pitchFamily="34" charset="0"/>
              </a:rPr>
              <a:t>Teknolojinin amaçsız ve sınırsız kullanımıyla birey kendine psikolojik gelişim için gerekli olan soruları soramayabilir, bu zamanı bulamayabilir ve bu ihtiyacı hissetmeyebilir. Bunlar olmadan da duygularını yönetebilmesi, iradesini güçlendirip kendine söz geçirebilmesi, bir hedefe odaklanıp peşinden gidebilmesi çok zor olur hatta hiç mümkün olmaz. </a:t>
            </a:r>
          </a:p>
        </p:txBody>
      </p:sp>
      <p:sp>
        <p:nvSpPr>
          <p:cNvPr id="5" name="AutoShape 2" descr="Mobile Uploa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17003750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smtClean="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endPar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endParaRP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smtClean="0">
                <a:latin typeface="Desigers" panose="00000400000000000000" pitchFamily="2" charset="0"/>
              </a:rPr>
              <a:t>BİLİNÇLİ TEKNOLOJİ KULLANIMI</a:t>
            </a:r>
            <a:endParaRPr lang="tr-TR" sz="3600" spc="-150" dirty="0">
              <a:latin typeface="Desigers" panose="00000400000000000000" pitchFamily="2" charset="0"/>
            </a:endParaRPr>
          </a:p>
        </p:txBody>
      </p:sp>
      <p:sp>
        <p:nvSpPr>
          <p:cNvPr id="2" name="Dikdörtgen 1"/>
          <p:cNvSpPr/>
          <p:nvPr/>
        </p:nvSpPr>
        <p:spPr>
          <a:xfrm>
            <a:off x="2769607" y="848148"/>
            <a:ext cx="9296400" cy="1077218"/>
          </a:xfrm>
          <a:prstGeom prst="rect">
            <a:avLst/>
          </a:prstGeom>
        </p:spPr>
        <p:txBody>
          <a:bodyPr wrap="square">
            <a:spAutoFit/>
          </a:bodyPr>
          <a:lstStyle/>
          <a:p>
            <a:pPr algn="just"/>
            <a:r>
              <a:rPr lang="tr-TR" sz="3200" dirty="0" smtClean="0">
                <a:solidFill>
                  <a:srgbClr val="002060"/>
                </a:solidFill>
                <a:latin typeface="Arial" panose="020B0604020202020204" pitchFamily="34" charset="0"/>
                <a:cs typeface="Arial" panose="020B0604020202020204" pitchFamily="34" charset="0"/>
              </a:rPr>
              <a:t>                   </a:t>
            </a:r>
          </a:p>
          <a:p>
            <a:pPr algn="just"/>
            <a:endParaRPr lang="tr-TR" sz="3200" dirty="0">
              <a:solidFill>
                <a:srgbClr val="002060"/>
              </a:solidFill>
              <a:latin typeface="Arial" panose="020B0604020202020204" pitchFamily="34" charset="0"/>
              <a:cs typeface="Arial" panose="020B0604020202020204" pitchFamily="34" charset="0"/>
            </a:endParaRPr>
          </a:p>
        </p:txBody>
      </p:sp>
      <p:sp>
        <p:nvSpPr>
          <p:cNvPr id="4" name="Dikdörtgen 3"/>
          <p:cNvSpPr/>
          <p:nvPr/>
        </p:nvSpPr>
        <p:spPr>
          <a:xfrm>
            <a:off x="2757051" y="958610"/>
            <a:ext cx="9018001" cy="584775"/>
          </a:xfrm>
          <a:prstGeom prst="rect">
            <a:avLst/>
          </a:prstGeom>
        </p:spPr>
        <p:txBody>
          <a:bodyPr wrap="square">
            <a:spAutoFit/>
          </a:bodyPr>
          <a:lstStyle/>
          <a:p>
            <a:pPr algn="ctr"/>
            <a:endParaRPr lang="tr-TR" sz="3200" dirty="0">
              <a:solidFill>
                <a:srgbClr val="002060"/>
              </a:solidFill>
              <a:latin typeface="Arial" panose="020B0604020202020204" pitchFamily="34" charset="0"/>
              <a:cs typeface="Arial" panose="020B0604020202020204" pitchFamily="34" charset="0"/>
            </a:endParaRPr>
          </a:p>
        </p:txBody>
      </p:sp>
      <p:sp>
        <p:nvSpPr>
          <p:cNvPr id="3" name="Dikdörtgen 2"/>
          <p:cNvSpPr/>
          <p:nvPr/>
        </p:nvSpPr>
        <p:spPr>
          <a:xfrm>
            <a:off x="2589492" y="847571"/>
            <a:ext cx="9185560" cy="2554545"/>
          </a:xfrm>
          <a:prstGeom prst="rect">
            <a:avLst/>
          </a:prstGeom>
        </p:spPr>
        <p:txBody>
          <a:bodyPr wrap="square">
            <a:spAutoFit/>
          </a:bodyPr>
          <a:lstStyle/>
          <a:p>
            <a:pPr marL="285750" indent="-285750" algn="ctr">
              <a:buFont typeface="Wingdings" panose="05000000000000000000" pitchFamily="2" charset="2"/>
              <a:buChar char="ü"/>
            </a:pPr>
            <a:r>
              <a:rPr lang="tr-TR" sz="3200" dirty="0">
                <a:solidFill>
                  <a:srgbClr val="002060"/>
                </a:solidFill>
                <a:latin typeface="Arial" panose="020B0604020202020204" pitchFamily="34" charset="0"/>
                <a:cs typeface="Arial" panose="020B0604020202020204" pitchFamily="34" charset="0"/>
              </a:rPr>
              <a:t>Bilgisayar oyunlarından ya da videolardan uzaklaşamayan bir öğrencinin derslerine ayıracağı zaman da kısıtlanacağı ve derse odaklanamayacağı için akademik olarak gerileme başlar.</a:t>
            </a:r>
          </a:p>
        </p:txBody>
      </p:sp>
      <p:sp>
        <p:nvSpPr>
          <p:cNvPr id="5" name="AutoShape 2" descr="Mobile Uploa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122" name="Picture 2" descr="TEKNOLOJİ BAĞIMLILIĞI - Kaleşah Ortaokulu"/>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33246" y="3726873"/>
            <a:ext cx="5715000" cy="2687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93165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wipe(down)">
                                      <p:cBhvr>
                                        <p:cTn id="10"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smtClean="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endPar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endParaRP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smtClean="0">
                <a:latin typeface="Desigers" panose="00000400000000000000" pitchFamily="2" charset="0"/>
              </a:rPr>
              <a:t>BİLİNÇLİ TEKNOLOJİ KULLANIMI</a:t>
            </a:r>
            <a:endParaRPr lang="tr-TR" sz="3600" spc="-150" dirty="0">
              <a:latin typeface="Desigers" panose="00000400000000000000" pitchFamily="2" charset="0"/>
            </a:endParaRPr>
          </a:p>
        </p:txBody>
      </p:sp>
      <p:sp>
        <p:nvSpPr>
          <p:cNvPr id="2" name="Dikdörtgen 1"/>
          <p:cNvSpPr/>
          <p:nvPr/>
        </p:nvSpPr>
        <p:spPr>
          <a:xfrm>
            <a:off x="2769607" y="848148"/>
            <a:ext cx="9296400" cy="1077218"/>
          </a:xfrm>
          <a:prstGeom prst="rect">
            <a:avLst/>
          </a:prstGeom>
        </p:spPr>
        <p:txBody>
          <a:bodyPr wrap="square">
            <a:spAutoFit/>
          </a:bodyPr>
          <a:lstStyle/>
          <a:p>
            <a:pPr algn="just"/>
            <a:r>
              <a:rPr lang="tr-TR" sz="3200" dirty="0" smtClean="0">
                <a:solidFill>
                  <a:srgbClr val="002060"/>
                </a:solidFill>
                <a:latin typeface="Arial" panose="020B0604020202020204" pitchFamily="34" charset="0"/>
                <a:cs typeface="Arial" panose="020B0604020202020204" pitchFamily="34" charset="0"/>
              </a:rPr>
              <a:t>                   </a:t>
            </a:r>
          </a:p>
          <a:p>
            <a:pPr algn="just"/>
            <a:endParaRPr lang="tr-TR" sz="3200" dirty="0">
              <a:solidFill>
                <a:srgbClr val="002060"/>
              </a:solidFill>
              <a:latin typeface="Arial" panose="020B0604020202020204" pitchFamily="34" charset="0"/>
              <a:cs typeface="Arial" panose="020B0604020202020204" pitchFamily="34" charset="0"/>
            </a:endParaRPr>
          </a:p>
        </p:txBody>
      </p:sp>
      <p:sp>
        <p:nvSpPr>
          <p:cNvPr id="4" name="Dikdörtgen 3"/>
          <p:cNvSpPr/>
          <p:nvPr/>
        </p:nvSpPr>
        <p:spPr>
          <a:xfrm>
            <a:off x="2757051" y="958610"/>
            <a:ext cx="9018001" cy="584775"/>
          </a:xfrm>
          <a:prstGeom prst="rect">
            <a:avLst/>
          </a:prstGeom>
        </p:spPr>
        <p:txBody>
          <a:bodyPr wrap="square">
            <a:spAutoFit/>
          </a:bodyPr>
          <a:lstStyle/>
          <a:p>
            <a:pPr algn="ctr"/>
            <a:endParaRPr lang="tr-TR" sz="3200" dirty="0">
              <a:solidFill>
                <a:srgbClr val="002060"/>
              </a:solidFill>
              <a:latin typeface="Arial" panose="020B0604020202020204" pitchFamily="34" charset="0"/>
              <a:cs typeface="Arial" panose="020B0604020202020204" pitchFamily="34" charset="0"/>
            </a:endParaRPr>
          </a:p>
        </p:txBody>
      </p:sp>
      <p:sp>
        <p:nvSpPr>
          <p:cNvPr id="3" name="Dikdörtgen 2"/>
          <p:cNvSpPr/>
          <p:nvPr/>
        </p:nvSpPr>
        <p:spPr>
          <a:xfrm>
            <a:off x="2589492" y="1651161"/>
            <a:ext cx="9185560" cy="4031873"/>
          </a:xfrm>
          <a:prstGeom prst="rect">
            <a:avLst/>
          </a:prstGeom>
        </p:spPr>
        <p:txBody>
          <a:bodyPr wrap="square">
            <a:spAutoFit/>
          </a:bodyPr>
          <a:lstStyle/>
          <a:p>
            <a:pPr marL="285750" indent="-285750" algn="ctr">
              <a:buFont typeface="Wingdings" panose="05000000000000000000" pitchFamily="2" charset="2"/>
              <a:buChar char="ü"/>
            </a:pPr>
            <a:r>
              <a:rPr lang="tr-TR" sz="3200" dirty="0">
                <a:solidFill>
                  <a:srgbClr val="002060"/>
                </a:solidFill>
                <a:latin typeface="Arial" panose="020B0604020202020204" pitchFamily="34" charset="0"/>
                <a:cs typeface="Arial" panose="020B0604020202020204" pitchFamily="34" charset="0"/>
              </a:rPr>
              <a:t>Tam olarak ne istediğini bilmeyen ama “ısrarla bir şeyler isteyen” çocukların doyumsuz istekleri ölçüsüzce beslendiğinde, yaşamlarının ilerleyen yıllarında, ne istediğini bilmeyen tatminsiz yetişkinlere dönüşürler ve o yetişkinler, her şeyi elde etseler de içlerinde giderilemeyen bir boşluk hissiyle, yani duygusal açlıkla yaşamlarını sürdürürler</a:t>
            </a:r>
          </a:p>
        </p:txBody>
      </p:sp>
      <p:sp>
        <p:nvSpPr>
          <p:cNvPr id="5" name="AutoShape 2" descr="Mobile Uploa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3105401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smtClean="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endPar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endParaRP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smtClean="0">
                <a:latin typeface="Desigers" panose="00000400000000000000" pitchFamily="2" charset="0"/>
              </a:rPr>
              <a:t>BİLİNÇLİ TEKNOLOJİ KULLANIMI</a:t>
            </a:r>
            <a:endParaRPr lang="tr-TR" sz="3600" spc="-150" dirty="0">
              <a:latin typeface="Desigers" panose="00000400000000000000" pitchFamily="2" charset="0"/>
            </a:endParaRPr>
          </a:p>
        </p:txBody>
      </p:sp>
      <p:sp>
        <p:nvSpPr>
          <p:cNvPr id="2" name="Dikdörtgen 1"/>
          <p:cNvSpPr/>
          <p:nvPr/>
        </p:nvSpPr>
        <p:spPr>
          <a:xfrm>
            <a:off x="2769607" y="848148"/>
            <a:ext cx="9296400" cy="1077218"/>
          </a:xfrm>
          <a:prstGeom prst="rect">
            <a:avLst/>
          </a:prstGeom>
        </p:spPr>
        <p:txBody>
          <a:bodyPr wrap="square">
            <a:spAutoFit/>
          </a:bodyPr>
          <a:lstStyle/>
          <a:p>
            <a:pPr algn="just"/>
            <a:r>
              <a:rPr lang="tr-TR" sz="3200" dirty="0" smtClean="0">
                <a:solidFill>
                  <a:srgbClr val="002060"/>
                </a:solidFill>
                <a:latin typeface="Arial" panose="020B0604020202020204" pitchFamily="34" charset="0"/>
                <a:cs typeface="Arial" panose="020B0604020202020204" pitchFamily="34" charset="0"/>
              </a:rPr>
              <a:t>                   </a:t>
            </a:r>
          </a:p>
          <a:p>
            <a:pPr algn="just"/>
            <a:endParaRPr lang="tr-TR" sz="3200" dirty="0">
              <a:solidFill>
                <a:srgbClr val="002060"/>
              </a:solidFill>
              <a:latin typeface="Arial" panose="020B0604020202020204" pitchFamily="34" charset="0"/>
              <a:cs typeface="Arial" panose="020B0604020202020204" pitchFamily="34" charset="0"/>
            </a:endParaRPr>
          </a:p>
        </p:txBody>
      </p:sp>
      <p:sp>
        <p:nvSpPr>
          <p:cNvPr id="4" name="Dikdörtgen 3"/>
          <p:cNvSpPr/>
          <p:nvPr/>
        </p:nvSpPr>
        <p:spPr>
          <a:xfrm>
            <a:off x="2757051" y="958610"/>
            <a:ext cx="9018001" cy="584775"/>
          </a:xfrm>
          <a:prstGeom prst="rect">
            <a:avLst/>
          </a:prstGeom>
        </p:spPr>
        <p:txBody>
          <a:bodyPr wrap="square">
            <a:spAutoFit/>
          </a:bodyPr>
          <a:lstStyle/>
          <a:p>
            <a:pPr algn="ctr"/>
            <a:endParaRPr lang="tr-TR" sz="3200" dirty="0">
              <a:solidFill>
                <a:srgbClr val="002060"/>
              </a:solidFill>
              <a:latin typeface="Arial" panose="020B0604020202020204" pitchFamily="34" charset="0"/>
              <a:cs typeface="Arial" panose="020B0604020202020204" pitchFamily="34" charset="0"/>
            </a:endParaRPr>
          </a:p>
        </p:txBody>
      </p:sp>
      <p:sp>
        <p:nvSpPr>
          <p:cNvPr id="3" name="Dikdörtgen 2"/>
          <p:cNvSpPr/>
          <p:nvPr/>
        </p:nvSpPr>
        <p:spPr>
          <a:xfrm>
            <a:off x="2589492" y="1027686"/>
            <a:ext cx="9185560" cy="2554545"/>
          </a:xfrm>
          <a:prstGeom prst="rect">
            <a:avLst/>
          </a:prstGeom>
        </p:spPr>
        <p:txBody>
          <a:bodyPr wrap="square">
            <a:spAutoFit/>
          </a:bodyPr>
          <a:lstStyle/>
          <a:p>
            <a:pPr marL="285750" indent="-285750" algn="ctr">
              <a:buFont typeface="Wingdings" panose="05000000000000000000" pitchFamily="2" charset="2"/>
              <a:buChar char="ü"/>
            </a:pPr>
            <a:r>
              <a:rPr lang="tr-TR" sz="3200" dirty="0">
                <a:solidFill>
                  <a:srgbClr val="002060"/>
                </a:solidFill>
                <a:latin typeface="Arial" panose="020B0604020202020204" pitchFamily="34" charset="0"/>
                <a:cs typeface="Arial" panose="020B0604020202020204" pitchFamily="34" charset="0"/>
              </a:rPr>
              <a:t>Çocuklarda özellikle; </a:t>
            </a:r>
            <a:r>
              <a:rPr lang="tr-TR" sz="3200" b="1" dirty="0">
                <a:solidFill>
                  <a:srgbClr val="002060"/>
                </a:solidFill>
                <a:latin typeface="Arial" panose="020B0604020202020204" pitchFamily="34" charset="0"/>
                <a:cs typeface="Arial" panose="020B0604020202020204" pitchFamily="34" charset="0"/>
              </a:rPr>
              <a:t>teknoloji bağımlılığı</a:t>
            </a:r>
            <a:r>
              <a:rPr lang="tr-TR" sz="3200" dirty="0">
                <a:solidFill>
                  <a:srgbClr val="002060"/>
                </a:solidFill>
                <a:latin typeface="Arial" panose="020B0604020202020204" pitchFamily="34" charset="0"/>
                <a:cs typeface="Arial" panose="020B0604020202020204" pitchFamily="34" charset="0"/>
              </a:rPr>
              <a:t>, çocukların iç dünyasının ve hayal gücünün körelmesine neden olabilmektedir. Bu durum çocukların büyüme süreçlerinin yavaşlamasına sebep olmaktadır. </a:t>
            </a:r>
          </a:p>
        </p:txBody>
      </p:sp>
      <p:sp>
        <p:nvSpPr>
          <p:cNvPr id="5" name="AutoShape 2" descr="Mobile Uploa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7170" name="Picture 2" descr="Teknoloji Bağımlılığı ve Zararları - KizlarSoruyo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46244" y="3994582"/>
            <a:ext cx="2143125" cy="2133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19375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wipe(down)">
                                      <p:cBhvr>
                                        <p:cTn id="10"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smtClean="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endPar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endParaRP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smtClean="0">
                <a:latin typeface="Desigers" panose="00000400000000000000" pitchFamily="2" charset="0"/>
              </a:rPr>
              <a:t>BİLİNÇLİ TEKNOLOJİ KULLANIMI</a:t>
            </a:r>
            <a:endParaRPr lang="tr-TR" sz="3600" spc="-150" dirty="0">
              <a:latin typeface="Desigers" panose="00000400000000000000" pitchFamily="2" charset="0"/>
            </a:endParaRPr>
          </a:p>
        </p:txBody>
      </p:sp>
      <p:sp>
        <p:nvSpPr>
          <p:cNvPr id="2" name="Dikdörtgen 1"/>
          <p:cNvSpPr/>
          <p:nvPr/>
        </p:nvSpPr>
        <p:spPr>
          <a:xfrm>
            <a:off x="2769607" y="848148"/>
            <a:ext cx="9296400" cy="1077218"/>
          </a:xfrm>
          <a:prstGeom prst="rect">
            <a:avLst/>
          </a:prstGeom>
        </p:spPr>
        <p:txBody>
          <a:bodyPr wrap="square">
            <a:spAutoFit/>
          </a:bodyPr>
          <a:lstStyle/>
          <a:p>
            <a:pPr algn="just"/>
            <a:r>
              <a:rPr lang="tr-TR" sz="3200" dirty="0" smtClean="0">
                <a:solidFill>
                  <a:srgbClr val="002060"/>
                </a:solidFill>
                <a:latin typeface="Arial" panose="020B0604020202020204" pitchFamily="34" charset="0"/>
                <a:cs typeface="Arial" panose="020B0604020202020204" pitchFamily="34" charset="0"/>
              </a:rPr>
              <a:t>                   </a:t>
            </a:r>
          </a:p>
          <a:p>
            <a:pPr algn="just"/>
            <a:endParaRPr lang="tr-TR" sz="3200" dirty="0">
              <a:solidFill>
                <a:srgbClr val="002060"/>
              </a:solidFill>
              <a:latin typeface="Arial" panose="020B0604020202020204" pitchFamily="34" charset="0"/>
              <a:cs typeface="Arial" panose="020B0604020202020204" pitchFamily="34" charset="0"/>
            </a:endParaRPr>
          </a:p>
        </p:txBody>
      </p:sp>
      <p:sp>
        <p:nvSpPr>
          <p:cNvPr id="4" name="Dikdörtgen 3"/>
          <p:cNvSpPr/>
          <p:nvPr/>
        </p:nvSpPr>
        <p:spPr>
          <a:xfrm>
            <a:off x="2757051" y="958610"/>
            <a:ext cx="9018001" cy="584775"/>
          </a:xfrm>
          <a:prstGeom prst="rect">
            <a:avLst/>
          </a:prstGeom>
        </p:spPr>
        <p:txBody>
          <a:bodyPr wrap="square">
            <a:spAutoFit/>
          </a:bodyPr>
          <a:lstStyle/>
          <a:p>
            <a:pPr algn="ctr"/>
            <a:endParaRPr lang="tr-TR" sz="3200" dirty="0">
              <a:solidFill>
                <a:srgbClr val="002060"/>
              </a:solidFill>
              <a:latin typeface="Arial" panose="020B0604020202020204" pitchFamily="34" charset="0"/>
              <a:cs typeface="Arial" panose="020B0604020202020204" pitchFamily="34" charset="0"/>
            </a:endParaRPr>
          </a:p>
        </p:txBody>
      </p:sp>
      <p:sp>
        <p:nvSpPr>
          <p:cNvPr id="3" name="Dikdörtgen 2"/>
          <p:cNvSpPr/>
          <p:nvPr/>
        </p:nvSpPr>
        <p:spPr>
          <a:xfrm>
            <a:off x="2589492" y="778296"/>
            <a:ext cx="9185560" cy="5509200"/>
          </a:xfrm>
          <a:prstGeom prst="rect">
            <a:avLst/>
          </a:prstGeom>
        </p:spPr>
        <p:txBody>
          <a:bodyPr wrap="square">
            <a:spAutoFit/>
          </a:bodyPr>
          <a:lstStyle/>
          <a:p>
            <a:pPr algn="ctr"/>
            <a:r>
              <a:rPr lang="tr-TR" sz="3200" b="1" i="1" u="sng"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Sosyal Medya Bağımlılığı; </a:t>
            </a:r>
            <a:endParaRPr lang="tr-TR" sz="3200" b="1" i="1" u="sng"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Ø"/>
            </a:pPr>
            <a:r>
              <a:rPr lang="tr-TR" sz="3200" dirty="0">
                <a:solidFill>
                  <a:srgbClr val="002060"/>
                </a:solidFill>
                <a:latin typeface="Arial" panose="020B0604020202020204" pitchFamily="34" charset="0"/>
                <a:cs typeface="Arial" panose="020B0604020202020204" pitchFamily="34" charset="0"/>
              </a:rPr>
              <a:t>Boş zamanlarda ilk akla gelen seçenekse, </a:t>
            </a:r>
          </a:p>
          <a:p>
            <a:pPr marL="457200" indent="-457200" algn="just">
              <a:buFont typeface="Wingdings" panose="05000000000000000000" pitchFamily="2" charset="2"/>
              <a:buChar char="Ø"/>
            </a:pPr>
            <a:r>
              <a:rPr lang="tr-TR" sz="3200" dirty="0" smtClean="0">
                <a:solidFill>
                  <a:srgbClr val="002060"/>
                </a:solidFill>
                <a:latin typeface="Arial" panose="020B0604020202020204" pitchFamily="34" charset="0"/>
                <a:cs typeface="Arial" panose="020B0604020202020204" pitchFamily="34" charset="0"/>
              </a:rPr>
              <a:t>Gerçek </a:t>
            </a:r>
            <a:r>
              <a:rPr lang="tr-TR" sz="3200" dirty="0">
                <a:solidFill>
                  <a:srgbClr val="002060"/>
                </a:solidFill>
                <a:latin typeface="Arial" panose="020B0604020202020204" pitchFamily="34" charset="0"/>
                <a:cs typeface="Arial" panose="020B0604020202020204" pitchFamily="34" charset="0"/>
              </a:rPr>
              <a:t>hayatın önüne geçiyorsa,</a:t>
            </a:r>
          </a:p>
          <a:p>
            <a:pPr marL="457200" indent="-457200" algn="just">
              <a:buFont typeface="Wingdings" panose="05000000000000000000" pitchFamily="2" charset="2"/>
              <a:buChar char="Ø"/>
            </a:pPr>
            <a:r>
              <a:rPr lang="tr-TR" sz="3200" dirty="0" smtClean="0">
                <a:solidFill>
                  <a:srgbClr val="002060"/>
                </a:solidFill>
                <a:latin typeface="Arial" panose="020B0604020202020204" pitchFamily="34" charset="0"/>
                <a:cs typeface="Arial" panose="020B0604020202020204" pitchFamily="34" charset="0"/>
              </a:rPr>
              <a:t>Günlük </a:t>
            </a:r>
            <a:r>
              <a:rPr lang="tr-TR" sz="3200" dirty="0">
                <a:solidFill>
                  <a:srgbClr val="002060"/>
                </a:solidFill>
                <a:latin typeface="Arial" panose="020B0604020202020204" pitchFamily="34" charset="0"/>
                <a:cs typeface="Arial" panose="020B0604020202020204" pitchFamily="34" charset="0"/>
              </a:rPr>
              <a:t>hayatın ve sorumlukların aksamasına sebep oluyorsa</a:t>
            </a:r>
            <a:r>
              <a:rPr lang="tr-TR" sz="3200" dirty="0" smtClean="0">
                <a:solidFill>
                  <a:srgbClr val="002060"/>
                </a:solidFill>
                <a:latin typeface="Arial" panose="020B0604020202020204" pitchFamily="34" charset="0"/>
                <a:cs typeface="Arial" panose="020B0604020202020204" pitchFamily="34" charset="0"/>
              </a:rPr>
              <a:t>,</a:t>
            </a:r>
          </a:p>
          <a:p>
            <a:pPr marL="457200" indent="-457200" algn="just">
              <a:buFont typeface="Wingdings" panose="05000000000000000000" pitchFamily="2" charset="2"/>
              <a:buChar char="Ø"/>
            </a:pPr>
            <a:r>
              <a:rPr lang="tr-TR" sz="3200" dirty="0">
                <a:solidFill>
                  <a:srgbClr val="002060"/>
                </a:solidFill>
                <a:latin typeface="Arial" panose="020B0604020202020204" pitchFamily="34" charset="0"/>
                <a:cs typeface="Arial" panose="020B0604020202020204" pitchFamily="34" charset="0"/>
              </a:rPr>
              <a:t>Gerçek arkadaşlıkların yerine sanal arkadaşlıklar ve takipçiler aldıysa,  </a:t>
            </a:r>
          </a:p>
          <a:p>
            <a:pPr marL="457200" indent="-457200" algn="just">
              <a:buFont typeface="Wingdings" panose="05000000000000000000" pitchFamily="2" charset="2"/>
              <a:buChar char="Ø"/>
            </a:pPr>
            <a:r>
              <a:rPr lang="tr-TR" sz="3200" dirty="0" smtClean="0">
                <a:solidFill>
                  <a:srgbClr val="002060"/>
                </a:solidFill>
                <a:latin typeface="Arial" panose="020B0604020202020204" pitchFamily="34" charset="0"/>
                <a:cs typeface="Arial" panose="020B0604020202020204" pitchFamily="34" charset="0"/>
              </a:rPr>
              <a:t>Aşırı </a:t>
            </a:r>
            <a:r>
              <a:rPr lang="tr-TR" sz="3200" dirty="0">
                <a:solidFill>
                  <a:srgbClr val="002060"/>
                </a:solidFill>
                <a:latin typeface="Arial" panose="020B0604020202020204" pitchFamily="34" charset="0"/>
                <a:cs typeface="Arial" panose="020B0604020202020204" pitchFamily="34" charset="0"/>
              </a:rPr>
              <a:t>zaman alıyor ve ulaşılamadığında huzursuzluk oluşturuyorsa,</a:t>
            </a:r>
          </a:p>
          <a:p>
            <a:pPr marL="457200" indent="-457200" algn="just">
              <a:buFont typeface="Wingdings" panose="05000000000000000000" pitchFamily="2" charset="2"/>
              <a:buChar char="Ø"/>
            </a:pPr>
            <a:r>
              <a:rPr lang="tr-TR" sz="3200" dirty="0" smtClean="0">
                <a:solidFill>
                  <a:srgbClr val="002060"/>
                </a:solidFill>
                <a:latin typeface="Arial" panose="020B0604020202020204" pitchFamily="34" charset="0"/>
                <a:cs typeface="Arial" panose="020B0604020202020204" pitchFamily="34" charset="0"/>
              </a:rPr>
              <a:t>Sürekli </a:t>
            </a:r>
            <a:r>
              <a:rPr lang="tr-TR" sz="3200" dirty="0">
                <a:solidFill>
                  <a:srgbClr val="002060"/>
                </a:solidFill>
                <a:latin typeface="Arial" panose="020B0604020202020204" pitchFamily="34" charset="0"/>
                <a:cs typeface="Arial" panose="020B0604020202020204" pitchFamily="34" charset="0"/>
              </a:rPr>
              <a:t>bir şeyler paylaşma ihtiyacı oluyorsa </a:t>
            </a:r>
            <a:r>
              <a:rPr lang="tr-TR" sz="3200" b="1" dirty="0">
                <a:solidFill>
                  <a:srgbClr val="002060"/>
                </a:solidFill>
                <a:latin typeface="Arial" panose="020B0604020202020204" pitchFamily="34" charset="0"/>
                <a:cs typeface="Arial" panose="020B0604020202020204" pitchFamily="34" charset="0"/>
              </a:rPr>
              <a:t>sosyal medya bağımlılığından </a:t>
            </a:r>
            <a:r>
              <a:rPr lang="tr-TR" sz="3200" dirty="0">
                <a:solidFill>
                  <a:srgbClr val="002060"/>
                </a:solidFill>
                <a:latin typeface="Arial" panose="020B0604020202020204" pitchFamily="34" charset="0"/>
                <a:cs typeface="Arial" panose="020B0604020202020204" pitchFamily="34" charset="0"/>
              </a:rPr>
              <a:t>söz edilebilir. </a:t>
            </a:r>
          </a:p>
        </p:txBody>
      </p:sp>
      <p:sp>
        <p:nvSpPr>
          <p:cNvPr id="5" name="AutoShape 2" descr="Mobile Uploa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42306372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smtClean="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endPar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endParaRP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smtClean="0">
                <a:latin typeface="Desigers" panose="00000400000000000000" pitchFamily="2" charset="0"/>
              </a:rPr>
              <a:t>BİLİNÇLİ TEKNOLOJİ KULLANIMI</a:t>
            </a:r>
            <a:endParaRPr lang="tr-TR" sz="3600" spc="-150" dirty="0">
              <a:latin typeface="Desigers" panose="00000400000000000000" pitchFamily="2" charset="0"/>
            </a:endParaRPr>
          </a:p>
        </p:txBody>
      </p:sp>
      <p:sp>
        <p:nvSpPr>
          <p:cNvPr id="2" name="Dikdörtgen 1"/>
          <p:cNvSpPr/>
          <p:nvPr/>
        </p:nvSpPr>
        <p:spPr>
          <a:xfrm>
            <a:off x="3004457" y="3811012"/>
            <a:ext cx="9085943" cy="2554545"/>
          </a:xfrm>
          <a:prstGeom prst="rect">
            <a:avLst/>
          </a:prstGeom>
        </p:spPr>
        <p:txBody>
          <a:bodyPr wrap="square">
            <a:spAutoFit/>
          </a:bodyPr>
          <a:lstStyle/>
          <a:p>
            <a:pPr algn="ctr"/>
            <a:r>
              <a:rPr lang="tr-TR" sz="3200" dirty="0">
                <a:solidFill>
                  <a:srgbClr val="002060"/>
                </a:solidFill>
                <a:latin typeface="Arial" panose="020B0604020202020204" pitchFamily="34" charset="0"/>
                <a:cs typeface="Arial" panose="020B0604020202020204" pitchFamily="34" charset="0"/>
              </a:rPr>
              <a:t>Teknolojinin yaşamı kolaylaştırmak amacıyla gerektiğince kullanılması ve hayatın diğer bölümlerini (aile ilişkileri, çalışma, sosyal ilişkiler, oyun, uyku, yemek vb.) olumsuz etkilememesi Bilinçli Teknoloji Kullanımı olarak tanımlanır.</a:t>
            </a:r>
          </a:p>
        </p:txBody>
      </p:sp>
      <p:pic>
        <p:nvPicPr>
          <p:cNvPr id="3" name="Resim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32463" y="957404"/>
            <a:ext cx="9025708" cy="2758253"/>
          </a:xfrm>
          <a:prstGeom prst="rect">
            <a:avLst/>
          </a:prstGeom>
        </p:spPr>
      </p:pic>
    </p:spTree>
    <p:extLst>
      <p:ext uri="{BB962C8B-B14F-4D97-AF65-F5344CB8AC3E}">
        <p14:creationId xmlns:p14="http://schemas.microsoft.com/office/powerpoint/2010/main" val="12501303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smtClean="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endPar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endParaRP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smtClean="0">
                <a:latin typeface="Desigers" panose="00000400000000000000" pitchFamily="2" charset="0"/>
              </a:rPr>
              <a:t>BİLİNÇLİ TEKNOLOJİ KULLANIMI</a:t>
            </a:r>
            <a:endParaRPr lang="tr-TR" sz="3600" spc="-150" dirty="0">
              <a:latin typeface="Desigers" panose="00000400000000000000" pitchFamily="2" charset="0"/>
            </a:endParaRPr>
          </a:p>
        </p:txBody>
      </p:sp>
      <p:sp>
        <p:nvSpPr>
          <p:cNvPr id="2" name="Dikdörtgen 1"/>
          <p:cNvSpPr/>
          <p:nvPr/>
        </p:nvSpPr>
        <p:spPr>
          <a:xfrm>
            <a:off x="2769607" y="848148"/>
            <a:ext cx="9296400" cy="1077218"/>
          </a:xfrm>
          <a:prstGeom prst="rect">
            <a:avLst/>
          </a:prstGeom>
        </p:spPr>
        <p:txBody>
          <a:bodyPr wrap="square">
            <a:spAutoFit/>
          </a:bodyPr>
          <a:lstStyle/>
          <a:p>
            <a:pPr algn="just"/>
            <a:r>
              <a:rPr lang="tr-TR" sz="3200" dirty="0" smtClean="0">
                <a:solidFill>
                  <a:srgbClr val="002060"/>
                </a:solidFill>
                <a:latin typeface="Arial" panose="020B0604020202020204" pitchFamily="34" charset="0"/>
                <a:cs typeface="Arial" panose="020B0604020202020204" pitchFamily="34" charset="0"/>
              </a:rPr>
              <a:t>                   </a:t>
            </a:r>
          </a:p>
          <a:p>
            <a:pPr algn="just"/>
            <a:endParaRPr lang="tr-TR" sz="3200" dirty="0">
              <a:solidFill>
                <a:srgbClr val="002060"/>
              </a:solidFill>
              <a:latin typeface="Arial" panose="020B0604020202020204" pitchFamily="34" charset="0"/>
              <a:cs typeface="Arial" panose="020B0604020202020204" pitchFamily="34" charset="0"/>
            </a:endParaRPr>
          </a:p>
        </p:txBody>
      </p:sp>
      <p:sp>
        <p:nvSpPr>
          <p:cNvPr id="4" name="Dikdörtgen 3"/>
          <p:cNvSpPr/>
          <p:nvPr/>
        </p:nvSpPr>
        <p:spPr>
          <a:xfrm>
            <a:off x="2757051" y="958610"/>
            <a:ext cx="9018001" cy="584775"/>
          </a:xfrm>
          <a:prstGeom prst="rect">
            <a:avLst/>
          </a:prstGeom>
        </p:spPr>
        <p:txBody>
          <a:bodyPr wrap="square">
            <a:spAutoFit/>
          </a:bodyPr>
          <a:lstStyle/>
          <a:p>
            <a:pPr algn="ctr"/>
            <a:endParaRPr lang="tr-TR" sz="3200" dirty="0">
              <a:solidFill>
                <a:srgbClr val="002060"/>
              </a:solidFill>
              <a:latin typeface="Arial" panose="020B0604020202020204" pitchFamily="34" charset="0"/>
              <a:cs typeface="Arial" panose="020B0604020202020204" pitchFamily="34" charset="0"/>
            </a:endParaRPr>
          </a:p>
        </p:txBody>
      </p:sp>
      <p:sp>
        <p:nvSpPr>
          <p:cNvPr id="3" name="Dikdörtgen 2"/>
          <p:cNvSpPr/>
          <p:nvPr/>
        </p:nvSpPr>
        <p:spPr>
          <a:xfrm>
            <a:off x="2589492" y="598181"/>
            <a:ext cx="9185560" cy="6124754"/>
          </a:xfrm>
          <a:prstGeom prst="rect">
            <a:avLst/>
          </a:prstGeom>
        </p:spPr>
        <p:txBody>
          <a:bodyPr wrap="square">
            <a:spAutoFit/>
          </a:bodyPr>
          <a:lstStyle/>
          <a:p>
            <a:pPr algn="ctr"/>
            <a:r>
              <a:rPr lang="tr-TR" sz="2800" b="1" i="1" u="sng"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Oyun Bağımlılığı; </a:t>
            </a:r>
            <a:endParaRPr lang="tr-TR" sz="2800" b="1" i="1" u="sng"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Ø"/>
            </a:pPr>
            <a:r>
              <a:rPr lang="tr-TR" sz="2800" dirty="0">
                <a:solidFill>
                  <a:srgbClr val="002060"/>
                </a:solidFill>
                <a:latin typeface="Arial" panose="020B0604020202020204" pitchFamily="34" charset="0"/>
                <a:cs typeface="Arial" panose="020B0604020202020204" pitchFamily="34" charset="0"/>
              </a:rPr>
              <a:t>Giderek oyun başında daha fazla zaman geçiriliyorsa, </a:t>
            </a:r>
          </a:p>
          <a:p>
            <a:pPr marL="457200" indent="-457200" algn="just">
              <a:buFont typeface="Wingdings" panose="05000000000000000000" pitchFamily="2" charset="2"/>
              <a:buChar char="Ø"/>
            </a:pPr>
            <a:r>
              <a:rPr lang="tr-TR" sz="2800" dirty="0" smtClean="0">
                <a:solidFill>
                  <a:srgbClr val="002060"/>
                </a:solidFill>
                <a:latin typeface="Arial" panose="020B0604020202020204" pitchFamily="34" charset="0"/>
                <a:cs typeface="Arial" panose="020B0604020202020204" pitchFamily="34" charset="0"/>
              </a:rPr>
              <a:t>Aile </a:t>
            </a:r>
            <a:r>
              <a:rPr lang="tr-TR" sz="2800" dirty="0">
                <a:solidFill>
                  <a:srgbClr val="002060"/>
                </a:solidFill>
                <a:latin typeface="Arial" panose="020B0604020202020204" pitchFamily="34" charset="0"/>
                <a:cs typeface="Arial" panose="020B0604020202020204" pitchFamily="34" charset="0"/>
              </a:rPr>
              <a:t>ya da arkadaşlarla vakit geçirmek yerine oyun oynamak tercih ediliyorsa,</a:t>
            </a:r>
          </a:p>
          <a:p>
            <a:pPr marL="457200" indent="-457200" algn="just">
              <a:buFont typeface="Wingdings" panose="05000000000000000000" pitchFamily="2" charset="2"/>
              <a:buChar char="Ø"/>
            </a:pPr>
            <a:r>
              <a:rPr lang="tr-TR" sz="2800" dirty="0" smtClean="0">
                <a:solidFill>
                  <a:srgbClr val="002060"/>
                </a:solidFill>
                <a:latin typeface="Arial" panose="020B0604020202020204" pitchFamily="34" charset="0"/>
                <a:cs typeface="Arial" panose="020B0604020202020204" pitchFamily="34" charset="0"/>
              </a:rPr>
              <a:t>Oyunlarda </a:t>
            </a:r>
            <a:r>
              <a:rPr lang="tr-TR" sz="2800" dirty="0">
                <a:solidFill>
                  <a:srgbClr val="002060"/>
                </a:solidFill>
                <a:latin typeface="Arial" panose="020B0604020202020204" pitchFamily="34" charset="0"/>
                <a:cs typeface="Arial" panose="020B0604020202020204" pitchFamily="34" charset="0"/>
              </a:rPr>
              <a:t>alınan başarı ve ilerlemeler gerçek hayattaki başarılardan daha çok önemsenmeye başlandıysa,</a:t>
            </a:r>
          </a:p>
          <a:p>
            <a:pPr marL="457200" indent="-457200" algn="just">
              <a:buFont typeface="Wingdings" panose="05000000000000000000" pitchFamily="2" charset="2"/>
              <a:buChar char="Ø"/>
            </a:pPr>
            <a:r>
              <a:rPr lang="tr-TR" sz="2800" dirty="0" smtClean="0">
                <a:solidFill>
                  <a:srgbClr val="002060"/>
                </a:solidFill>
                <a:latin typeface="Arial" panose="020B0604020202020204" pitchFamily="34" charset="0"/>
                <a:cs typeface="Arial" panose="020B0604020202020204" pitchFamily="34" charset="0"/>
              </a:rPr>
              <a:t>Aileden </a:t>
            </a:r>
            <a:r>
              <a:rPr lang="tr-TR" sz="2800" dirty="0">
                <a:solidFill>
                  <a:srgbClr val="002060"/>
                </a:solidFill>
                <a:latin typeface="Arial" panose="020B0604020202020204" pitchFamily="34" charset="0"/>
                <a:cs typeface="Arial" panose="020B0604020202020204" pitchFamily="34" charset="0"/>
              </a:rPr>
              <a:t>uzaklaşma ve oyun başında geçirilen süre ile ilgili tartışmalar yaşanmaya başlandıysa,</a:t>
            </a:r>
          </a:p>
          <a:p>
            <a:pPr marL="457200" indent="-457200" algn="just">
              <a:buFont typeface="Wingdings" panose="05000000000000000000" pitchFamily="2" charset="2"/>
              <a:buChar char="Ø"/>
            </a:pPr>
            <a:r>
              <a:rPr lang="tr-TR" sz="2800" dirty="0" smtClean="0">
                <a:solidFill>
                  <a:srgbClr val="002060"/>
                </a:solidFill>
                <a:latin typeface="Arial" panose="020B0604020202020204" pitchFamily="34" charset="0"/>
                <a:cs typeface="Arial" panose="020B0604020202020204" pitchFamily="34" charset="0"/>
              </a:rPr>
              <a:t>Oyun </a:t>
            </a:r>
            <a:r>
              <a:rPr lang="tr-TR" sz="2800" dirty="0">
                <a:solidFill>
                  <a:srgbClr val="002060"/>
                </a:solidFill>
                <a:latin typeface="Arial" panose="020B0604020202020204" pitchFamily="34" charset="0"/>
                <a:cs typeface="Arial" panose="020B0604020202020204" pitchFamily="34" charset="0"/>
              </a:rPr>
              <a:t>başında geçirilen fazla süre sonucu akademik başarının düşmesi, devamsızlık sorunları, arkadaşlık ilişkilerinin bozulması, uykusuz kalma sorunlarının görülmesi durumunda </a:t>
            </a:r>
            <a:r>
              <a:rPr lang="tr-TR" sz="2800" b="1" dirty="0" smtClean="0">
                <a:solidFill>
                  <a:srgbClr val="002060"/>
                </a:solidFill>
                <a:latin typeface="Arial" panose="020B0604020202020204" pitchFamily="34" charset="0"/>
                <a:cs typeface="Arial" panose="020B0604020202020204" pitchFamily="34" charset="0"/>
              </a:rPr>
              <a:t>oyun </a:t>
            </a:r>
            <a:r>
              <a:rPr lang="tr-TR" sz="2800" b="1" dirty="0">
                <a:solidFill>
                  <a:srgbClr val="002060"/>
                </a:solidFill>
                <a:latin typeface="Arial" panose="020B0604020202020204" pitchFamily="34" charset="0"/>
                <a:cs typeface="Arial" panose="020B0604020202020204" pitchFamily="34" charset="0"/>
              </a:rPr>
              <a:t>bağımlığından </a:t>
            </a:r>
            <a:r>
              <a:rPr lang="tr-TR" sz="2800" dirty="0">
                <a:solidFill>
                  <a:srgbClr val="002060"/>
                </a:solidFill>
                <a:latin typeface="Arial" panose="020B0604020202020204" pitchFamily="34" charset="0"/>
                <a:cs typeface="Arial" panose="020B0604020202020204" pitchFamily="34" charset="0"/>
              </a:rPr>
              <a:t>söz edilebilir</a:t>
            </a:r>
            <a:r>
              <a:rPr lang="tr-TR" sz="2800" dirty="0" smtClean="0">
                <a:solidFill>
                  <a:srgbClr val="002060"/>
                </a:solidFill>
                <a:latin typeface="Arial" panose="020B0604020202020204" pitchFamily="34" charset="0"/>
                <a:cs typeface="Arial" panose="020B0604020202020204" pitchFamily="34" charset="0"/>
              </a:rPr>
              <a:t>.</a:t>
            </a:r>
          </a:p>
        </p:txBody>
      </p:sp>
      <p:sp>
        <p:nvSpPr>
          <p:cNvPr id="5" name="AutoShape 2" descr="Mobile Uploa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38298029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smtClean="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endPar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endParaRP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smtClean="0">
                <a:latin typeface="Desigers" panose="00000400000000000000" pitchFamily="2" charset="0"/>
              </a:rPr>
              <a:t>BİLİNÇLİ TEKNOLOJİ KULLANIMI</a:t>
            </a:r>
            <a:endParaRPr lang="tr-TR" sz="3600" spc="-150" dirty="0">
              <a:latin typeface="Desigers" panose="00000400000000000000" pitchFamily="2" charset="0"/>
            </a:endParaRPr>
          </a:p>
        </p:txBody>
      </p:sp>
      <p:sp>
        <p:nvSpPr>
          <p:cNvPr id="2" name="Dikdörtgen 1"/>
          <p:cNvSpPr/>
          <p:nvPr/>
        </p:nvSpPr>
        <p:spPr>
          <a:xfrm>
            <a:off x="2769607" y="848148"/>
            <a:ext cx="9296400" cy="1077218"/>
          </a:xfrm>
          <a:prstGeom prst="rect">
            <a:avLst/>
          </a:prstGeom>
        </p:spPr>
        <p:txBody>
          <a:bodyPr wrap="square">
            <a:spAutoFit/>
          </a:bodyPr>
          <a:lstStyle/>
          <a:p>
            <a:pPr algn="just"/>
            <a:r>
              <a:rPr lang="tr-TR" sz="3200" dirty="0" smtClean="0">
                <a:solidFill>
                  <a:srgbClr val="002060"/>
                </a:solidFill>
                <a:latin typeface="Arial" panose="020B0604020202020204" pitchFamily="34" charset="0"/>
                <a:cs typeface="Arial" panose="020B0604020202020204" pitchFamily="34" charset="0"/>
              </a:rPr>
              <a:t>                   </a:t>
            </a:r>
          </a:p>
          <a:p>
            <a:pPr algn="just"/>
            <a:endParaRPr lang="tr-TR" sz="3200" dirty="0">
              <a:solidFill>
                <a:srgbClr val="002060"/>
              </a:solidFill>
              <a:latin typeface="Arial" panose="020B0604020202020204" pitchFamily="34" charset="0"/>
              <a:cs typeface="Arial" panose="020B0604020202020204" pitchFamily="34" charset="0"/>
            </a:endParaRPr>
          </a:p>
        </p:txBody>
      </p:sp>
      <p:sp>
        <p:nvSpPr>
          <p:cNvPr id="4" name="Dikdörtgen 3"/>
          <p:cNvSpPr/>
          <p:nvPr/>
        </p:nvSpPr>
        <p:spPr>
          <a:xfrm>
            <a:off x="2757051" y="958610"/>
            <a:ext cx="9018001" cy="584775"/>
          </a:xfrm>
          <a:prstGeom prst="rect">
            <a:avLst/>
          </a:prstGeom>
        </p:spPr>
        <p:txBody>
          <a:bodyPr wrap="square">
            <a:spAutoFit/>
          </a:bodyPr>
          <a:lstStyle/>
          <a:p>
            <a:pPr algn="ctr"/>
            <a:endParaRPr lang="tr-TR" sz="3200" dirty="0">
              <a:solidFill>
                <a:srgbClr val="002060"/>
              </a:solidFill>
              <a:latin typeface="Arial" panose="020B0604020202020204" pitchFamily="34" charset="0"/>
              <a:cs typeface="Arial" panose="020B0604020202020204" pitchFamily="34" charset="0"/>
            </a:endParaRPr>
          </a:p>
        </p:txBody>
      </p:sp>
      <p:sp>
        <p:nvSpPr>
          <p:cNvPr id="3" name="Dikdörtgen 2"/>
          <p:cNvSpPr/>
          <p:nvPr/>
        </p:nvSpPr>
        <p:spPr>
          <a:xfrm>
            <a:off x="2589492" y="598181"/>
            <a:ext cx="9185560" cy="5693866"/>
          </a:xfrm>
          <a:prstGeom prst="rect">
            <a:avLst/>
          </a:prstGeom>
        </p:spPr>
        <p:txBody>
          <a:bodyPr wrap="square">
            <a:spAutoFit/>
          </a:bodyPr>
          <a:lstStyle/>
          <a:p>
            <a:pPr algn="ctr"/>
            <a:r>
              <a:rPr lang="tr-TR" sz="2800" b="1" i="1" u="sng"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Bağımlılık Nasıl Etkiler</a:t>
            </a:r>
            <a:r>
              <a:rPr lang="tr-TR" sz="2800" b="1" i="1" u="sng"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457200" indent="-457200" algn="just">
              <a:buFont typeface="Wingdings" panose="05000000000000000000" pitchFamily="2" charset="2"/>
              <a:buChar char="Ø"/>
            </a:pPr>
            <a:r>
              <a:rPr lang="tr-TR" sz="2800" dirty="0">
                <a:solidFill>
                  <a:srgbClr val="002060"/>
                </a:solidFill>
                <a:latin typeface="Arial" panose="020B0604020202020204" pitchFamily="34" charset="0"/>
                <a:cs typeface="Arial" panose="020B0604020202020204" pitchFamily="34" charset="0"/>
              </a:rPr>
              <a:t>Çocuk kendi oluşturduğu sanal dünya içinde kaybolur ve sosyal yaşamdan kopar.</a:t>
            </a:r>
          </a:p>
          <a:p>
            <a:pPr marL="457200" indent="-457200" algn="just">
              <a:buFont typeface="Wingdings" panose="05000000000000000000" pitchFamily="2" charset="2"/>
              <a:buChar char="Ø"/>
            </a:pPr>
            <a:endParaRPr lang="tr-TR" sz="2800" dirty="0">
              <a:solidFill>
                <a:srgbClr val="002060"/>
              </a:solidFill>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Ø"/>
            </a:pPr>
            <a:r>
              <a:rPr lang="tr-TR" sz="2800" dirty="0" smtClean="0">
                <a:solidFill>
                  <a:srgbClr val="002060"/>
                </a:solidFill>
                <a:latin typeface="Arial" panose="020B0604020202020204" pitchFamily="34" charset="0"/>
                <a:cs typeface="Arial" panose="020B0604020202020204" pitchFamily="34" charset="0"/>
              </a:rPr>
              <a:t>Dışarıda </a:t>
            </a:r>
            <a:r>
              <a:rPr lang="tr-TR" sz="2800" dirty="0">
                <a:solidFill>
                  <a:srgbClr val="002060"/>
                </a:solidFill>
                <a:latin typeface="Arial" panose="020B0604020202020204" pitchFamily="34" charset="0"/>
                <a:cs typeface="Arial" panose="020B0604020202020204" pitchFamily="34" charset="0"/>
              </a:rPr>
              <a:t>ya da okulda arkadaşlarıyla etkileşim içinde olmak yerine eve kapanabilir. </a:t>
            </a:r>
          </a:p>
          <a:p>
            <a:pPr marL="457200" indent="-457200" algn="just">
              <a:buFont typeface="Wingdings" panose="05000000000000000000" pitchFamily="2" charset="2"/>
              <a:buChar char="Ø"/>
            </a:pPr>
            <a:endParaRPr lang="tr-TR" sz="2800" dirty="0">
              <a:solidFill>
                <a:srgbClr val="002060"/>
              </a:solidFill>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Ø"/>
            </a:pPr>
            <a:r>
              <a:rPr lang="tr-TR" sz="2800" dirty="0" smtClean="0">
                <a:solidFill>
                  <a:srgbClr val="002060"/>
                </a:solidFill>
                <a:latin typeface="Arial" panose="020B0604020202020204" pitchFamily="34" charset="0"/>
                <a:cs typeface="Arial" panose="020B0604020202020204" pitchFamily="34" charset="0"/>
              </a:rPr>
              <a:t>İnternet </a:t>
            </a:r>
            <a:r>
              <a:rPr lang="tr-TR" sz="2800" dirty="0">
                <a:solidFill>
                  <a:srgbClr val="002060"/>
                </a:solidFill>
                <a:latin typeface="Arial" panose="020B0604020202020204" pitchFamily="34" charset="0"/>
                <a:cs typeface="Arial" panose="020B0604020202020204" pitchFamily="34" charset="0"/>
              </a:rPr>
              <a:t>kullanım süresi arttıkça saldırganlık, genel sağlık durumunda bozulma (göz yorgunluğu, sırt-boyun ağrıları, uykusuzluk, yorgunluk, hareketsiz kalma vb.) ve depresif belirtiler görülme oranı artmaktadır.</a:t>
            </a:r>
          </a:p>
          <a:p>
            <a:pPr marL="457200" indent="-457200" algn="just">
              <a:buFont typeface="Wingdings" panose="05000000000000000000" pitchFamily="2" charset="2"/>
              <a:buChar char="Ø"/>
            </a:pPr>
            <a:endParaRPr lang="tr-TR" sz="2800" dirty="0" smtClean="0">
              <a:solidFill>
                <a:srgbClr val="002060"/>
              </a:solidFill>
              <a:latin typeface="Arial" panose="020B0604020202020204" pitchFamily="34" charset="0"/>
              <a:cs typeface="Arial" panose="020B0604020202020204" pitchFamily="34" charset="0"/>
            </a:endParaRPr>
          </a:p>
        </p:txBody>
      </p:sp>
      <p:sp>
        <p:nvSpPr>
          <p:cNvPr id="5" name="AutoShape 2" descr="Mobile Uploa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17380886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down)">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smtClean="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endPar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endParaRP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smtClean="0">
                <a:latin typeface="Desigers" panose="00000400000000000000" pitchFamily="2" charset="0"/>
              </a:rPr>
              <a:t>BİLİNÇLİ TEKNOLOJİ KULLANIMI</a:t>
            </a:r>
            <a:endParaRPr lang="tr-TR" sz="3600" spc="-150" dirty="0">
              <a:latin typeface="Desigers" panose="00000400000000000000" pitchFamily="2" charset="0"/>
            </a:endParaRPr>
          </a:p>
        </p:txBody>
      </p:sp>
      <p:sp>
        <p:nvSpPr>
          <p:cNvPr id="2" name="Dikdörtgen 1"/>
          <p:cNvSpPr/>
          <p:nvPr/>
        </p:nvSpPr>
        <p:spPr>
          <a:xfrm>
            <a:off x="2769607" y="848148"/>
            <a:ext cx="9296400" cy="1077218"/>
          </a:xfrm>
          <a:prstGeom prst="rect">
            <a:avLst/>
          </a:prstGeom>
        </p:spPr>
        <p:txBody>
          <a:bodyPr wrap="square">
            <a:spAutoFit/>
          </a:bodyPr>
          <a:lstStyle/>
          <a:p>
            <a:pPr algn="just"/>
            <a:r>
              <a:rPr lang="tr-TR" sz="3200" dirty="0" smtClean="0">
                <a:solidFill>
                  <a:srgbClr val="002060"/>
                </a:solidFill>
                <a:latin typeface="Arial" panose="020B0604020202020204" pitchFamily="34" charset="0"/>
                <a:cs typeface="Arial" panose="020B0604020202020204" pitchFamily="34" charset="0"/>
              </a:rPr>
              <a:t>                   </a:t>
            </a:r>
          </a:p>
          <a:p>
            <a:pPr algn="just"/>
            <a:endParaRPr lang="tr-TR" sz="3200" dirty="0">
              <a:solidFill>
                <a:srgbClr val="002060"/>
              </a:solidFill>
              <a:latin typeface="Arial" panose="020B0604020202020204" pitchFamily="34" charset="0"/>
              <a:cs typeface="Arial" panose="020B0604020202020204" pitchFamily="34" charset="0"/>
            </a:endParaRPr>
          </a:p>
        </p:txBody>
      </p:sp>
      <p:sp>
        <p:nvSpPr>
          <p:cNvPr id="4" name="Dikdörtgen 3"/>
          <p:cNvSpPr/>
          <p:nvPr/>
        </p:nvSpPr>
        <p:spPr>
          <a:xfrm>
            <a:off x="2757051" y="958610"/>
            <a:ext cx="9018001" cy="584775"/>
          </a:xfrm>
          <a:prstGeom prst="rect">
            <a:avLst/>
          </a:prstGeom>
        </p:spPr>
        <p:txBody>
          <a:bodyPr wrap="square">
            <a:spAutoFit/>
          </a:bodyPr>
          <a:lstStyle/>
          <a:p>
            <a:pPr algn="ctr"/>
            <a:endParaRPr lang="tr-TR" sz="3200" dirty="0">
              <a:solidFill>
                <a:srgbClr val="002060"/>
              </a:solidFill>
              <a:latin typeface="Arial" panose="020B0604020202020204" pitchFamily="34" charset="0"/>
              <a:cs typeface="Arial" panose="020B0604020202020204" pitchFamily="34" charset="0"/>
            </a:endParaRPr>
          </a:p>
        </p:txBody>
      </p:sp>
      <p:sp>
        <p:nvSpPr>
          <p:cNvPr id="3" name="Dikdörtgen 2"/>
          <p:cNvSpPr/>
          <p:nvPr/>
        </p:nvSpPr>
        <p:spPr>
          <a:xfrm>
            <a:off x="2589492" y="1027686"/>
            <a:ext cx="9185560" cy="4832092"/>
          </a:xfrm>
          <a:prstGeom prst="rect">
            <a:avLst/>
          </a:prstGeom>
        </p:spPr>
        <p:txBody>
          <a:bodyPr wrap="square">
            <a:spAutoFit/>
          </a:bodyPr>
          <a:lstStyle/>
          <a:p>
            <a:pPr marL="457200" indent="-457200" algn="just">
              <a:buFont typeface="Wingdings" panose="05000000000000000000" pitchFamily="2" charset="2"/>
              <a:buChar char="Ø"/>
            </a:pPr>
            <a:r>
              <a:rPr lang="tr-TR" sz="2800" dirty="0">
                <a:solidFill>
                  <a:srgbClr val="002060"/>
                </a:solidFill>
                <a:latin typeface="Arial" panose="020B0604020202020204" pitchFamily="34" charset="0"/>
                <a:cs typeface="Arial" panose="020B0604020202020204" pitchFamily="34" charset="0"/>
              </a:rPr>
              <a:t>Kişiler arası duyarlılıklar azalır. </a:t>
            </a:r>
          </a:p>
          <a:p>
            <a:pPr marL="457200" indent="-457200" algn="just">
              <a:buFont typeface="Wingdings" panose="05000000000000000000" pitchFamily="2" charset="2"/>
              <a:buChar char="Ø"/>
            </a:pPr>
            <a:endParaRPr lang="tr-TR" sz="2800" dirty="0">
              <a:solidFill>
                <a:srgbClr val="002060"/>
              </a:solidFill>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Ø"/>
            </a:pPr>
            <a:r>
              <a:rPr lang="tr-TR" sz="2800" dirty="0" smtClean="0">
                <a:solidFill>
                  <a:srgbClr val="002060"/>
                </a:solidFill>
                <a:latin typeface="Arial" panose="020B0604020202020204" pitchFamily="34" charset="0"/>
                <a:cs typeface="Arial" panose="020B0604020202020204" pitchFamily="34" charset="0"/>
              </a:rPr>
              <a:t>Özgüvende </a:t>
            </a:r>
            <a:r>
              <a:rPr lang="tr-TR" sz="2800" dirty="0">
                <a:solidFill>
                  <a:srgbClr val="002060"/>
                </a:solidFill>
                <a:latin typeface="Arial" panose="020B0604020202020204" pitchFamily="34" charset="0"/>
                <a:cs typeface="Arial" panose="020B0604020202020204" pitchFamily="34" charset="0"/>
              </a:rPr>
              <a:t>düşüş olabilir</a:t>
            </a:r>
            <a:r>
              <a:rPr lang="tr-TR" sz="2800" dirty="0" smtClean="0">
                <a:solidFill>
                  <a:srgbClr val="002060"/>
                </a:solidFill>
                <a:latin typeface="Arial" panose="020B0604020202020204" pitchFamily="34" charset="0"/>
                <a:cs typeface="Arial" panose="020B0604020202020204" pitchFamily="34" charset="0"/>
              </a:rPr>
              <a:t>.</a:t>
            </a:r>
          </a:p>
          <a:p>
            <a:pPr algn="just"/>
            <a:r>
              <a:rPr lang="tr-TR" sz="2800" dirty="0" smtClean="0">
                <a:solidFill>
                  <a:srgbClr val="002060"/>
                </a:solidFill>
                <a:latin typeface="Arial" panose="020B0604020202020204" pitchFamily="34" charset="0"/>
                <a:cs typeface="Arial" panose="020B0604020202020204" pitchFamily="34" charset="0"/>
              </a:rPr>
              <a:t> </a:t>
            </a:r>
          </a:p>
          <a:p>
            <a:pPr marL="457200" indent="-457200" algn="just">
              <a:buFont typeface="Wingdings" panose="05000000000000000000" pitchFamily="2" charset="2"/>
              <a:buChar char="Ø"/>
            </a:pPr>
            <a:r>
              <a:rPr lang="tr-TR" sz="2800" dirty="0">
                <a:solidFill>
                  <a:srgbClr val="002060"/>
                </a:solidFill>
                <a:latin typeface="Arial" panose="020B0604020202020204" pitchFamily="34" charset="0"/>
                <a:cs typeface="Arial" panose="020B0604020202020204" pitchFamily="34" charset="0"/>
              </a:rPr>
              <a:t>Sürekli uykusuz ve yorgun görünmeler başlar. </a:t>
            </a:r>
          </a:p>
          <a:p>
            <a:pPr marL="457200" indent="-457200" algn="just">
              <a:buFont typeface="Wingdings" panose="05000000000000000000" pitchFamily="2" charset="2"/>
              <a:buChar char="Ø"/>
            </a:pPr>
            <a:endParaRPr lang="tr-TR" sz="2800" dirty="0">
              <a:solidFill>
                <a:srgbClr val="002060"/>
              </a:solidFill>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Ø"/>
            </a:pPr>
            <a:r>
              <a:rPr lang="tr-TR" sz="2800" dirty="0" smtClean="0">
                <a:solidFill>
                  <a:srgbClr val="002060"/>
                </a:solidFill>
                <a:latin typeface="Arial" panose="020B0604020202020204" pitchFamily="34" charset="0"/>
                <a:cs typeface="Arial" panose="020B0604020202020204" pitchFamily="34" charset="0"/>
              </a:rPr>
              <a:t>Çevreyle </a:t>
            </a:r>
            <a:r>
              <a:rPr lang="tr-TR" sz="2800" dirty="0">
                <a:solidFill>
                  <a:srgbClr val="002060"/>
                </a:solidFill>
                <a:latin typeface="Arial" panose="020B0604020202020204" pitchFamily="34" charset="0"/>
                <a:cs typeface="Arial" panose="020B0604020202020204" pitchFamily="34" charset="0"/>
              </a:rPr>
              <a:t>arasındaki ilişkinin zayıflaması ya da kopması durumu yaşanır. </a:t>
            </a:r>
          </a:p>
          <a:p>
            <a:pPr marL="457200" indent="-457200" algn="just">
              <a:buFont typeface="Wingdings" panose="05000000000000000000" pitchFamily="2" charset="2"/>
              <a:buChar char="Ø"/>
            </a:pPr>
            <a:endParaRPr lang="tr-TR" sz="2800" dirty="0">
              <a:solidFill>
                <a:srgbClr val="002060"/>
              </a:solidFill>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Ø"/>
            </a:pPr>
            <a:r>
              <a:rPr lang="tr-TR" sz="2800" dirty="0" smtClean="0">
                <a:solidFill>
                  <a:srgbClr val="002060"/>
                </a:solidFill>
                <a:latin typeface="Arial" panose="020B0604020202020204" pitchFamily="34" charset="0"/>
                <a:cs typeface="Arial" panose="020B0604020202020204" pitchFamily="34" charset="0"/>
              </a:rPr>
              <a:t>Sosyal </a:t>
            </a:r>
            <a:r>
              <a:rPr lang="tr-TR" sz="2800" dirty="0">
                <a:solidFill>
                  <a:srgbClr val="002060"/>
                </a:solidFill>
                <a:latin typeface="Arial" panose="020B0604020202020204" pitchFamily="34" charset="0"/>
                <a:cs typeface="Arial" panose="020B0604020202020204" pitchFamily="34" charset="0"/>
              </a:rPr>
              <a:t>kaygı düzeyinde ve saldırganlık davranışlarında yükselme görülür</a:t>
            </a:r>
            <a:r>
              <a:rPr lang="tr-TR" sz="2800" dirty="0" smtClean="0">
                <a:solidFill>
                  <a:srgbClr val="002060"/>
                </a:solidFill>
                <a:latin typeface="Arial" panose="020B0604020202020204" pitchFamily="34" charset="0"/>
                <a:cs typeface="Arial" panose="020B0604020202020204" pitchFamily="34" charset="0"/>
              </a:rPr>
              <a:t>.</a:t>
            </a:r>
          </a:p>
        </p:txBody>
      </p:sp>
      <p:sp>
        <p:nvSpPr>
          <p:cNvPr id="5" name="AutoShape 2" descr="Mobile Uploa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32040584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wipe(down)">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smtClean="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endPar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endParaRP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smtClean="0">
                <a:latin typeface="Desigers" panose="00000400000000000000" pitchFamily="2" charset="0"/>
              </a:rPr>
              <a:t>BİLİNÇLİ TEKNOLOJİ KULLANIMI</a:t>
            </a:r>
            <a:endParaRPr lang="tr-TR" sz="3600" spc="-150" dirty="0">
              <a:latin typeface="Desigers" panose="00000400000000000000" pitchFamily="2" charset="0"/>
            </a:endParaRPr>
          </a:p>
        </p:txBody>
      </p:sp>
      <p:sp>
        <p:nvSpPr>
          <p:cNvPr id="2" name="Dikdörtgen 1"/>
          <p:cNvSpPr/>
          <p:nvPr/>
        </p:nvSpPr>
        <p:spPr>
          <a:xfrm>
            <a:off x="2769607" y="848148"/>
            <a:ext cx="9296400" cy="1077218"/>
          </a:xfrm>
          <a:prstGeom prst="rect">
            <a:avLst/>
          </a:prstGeom>
        </p:spPr>
        <p:txBody>
          <a:bodyPr wrap="square">
            <a:spAutoFit/>
          </a:bodyPr>
          <a:lstStyle/>
          <a:p>
            <a:pPr algn="just"/>
            <a:r>
              <a:rPr lang="tr-TR" sz="3200" dirty="0" smtClean="0">
                <a:solidFill>
                  <a:srgbClr val="002060"/>
                </a:solidFill>
                <a:latin typeface="Arial" panose="020B0604020202020204" pitchFamily="34" charset="0"/>
                <a:cs typeface="Arial" panose="020B0604020202020204" pitchFamily="34" charset="0"/>
              </a:rPr>
              <a:t>                   </a:t>
            </a:r>
          </a:p>
          <a:p>
            <a:pPr algn="just"/>
            <a:endParaRPr lang="tr-TR" sz="3200" dirty="0">
              <a:solidFill>
                <a:srgbClr val="002060"/>
              </a:solidFill>
              <a:latin typeface="Arial" panose="020B0604020202020204" pitchFamily="34" charset="0"/>
              <a:cs typeface="Arial" panose="020B0604020202020204" pitchFamily="34" charset="0"/>
            </a:endParaRPr>
          </a:p>
        </p:txBody>
      </p:sp>
      <p:sp>
        <p:nvSpPr>
          <p:cNvPr id="4" name="Dikdörtgen 3"/>
          <p:cNvSpPr/>
          <p:nvPr/>
        </p:nvSpPr>
        <p:spPr>
          <a:xfrm>
            <a:off x="2757051" y="958610"/>
            <a:ext cx="9018001" cy="584775"/>
          </a:xfrm>
          <a:prstGeom prst="rect">
            <a:avLst/>
          </a:prstGeom>
        </p:spPr>
        <p:txBody>
          <a:bodyPr wrap="square">
            <a:spAutoFit/>
          </a:bodyPr>
          <a:lstStyle/>
          <a:p>
            <a:pPr algn="ctr"/>
            <a:endParaRPr lang="tr-TR" sz="3200" dirty="0">
              <a:solidFill>
                <a:srgbClr val="002060"/>
              </a:solidFill>
              <a:latin typeface="Arial" panose="020B0604020202020204" pitchFamily="34" charset="0"/>
              <a:cs typeface="Arial" panose="020B0604020202020204" pitchFamily="34" charset="0"/>
            </a:endParaRPr>
          </a:p>
        </p:txBody>
      </p:sp>
      <p:sp>
        <p:nvSpPr>
          <p:cNvPr id="3" name="Dikdörtgen 2"/>
          <p:cNvSpPr/>
          <p:nvPr/>
        </p:nvSpPr>
        <p:spPr>
          <a:xfrm>
            <a:off x="2589492" y="1027686"/>
            <a:ext cx="9185560" cy="3108543"/>
          </a:xfrm>
          <a:prstGeom prst="rect">
            <a:avLst/>
          </a:prstGeom>
        </p:spPr>
        <p:txBody>
          <a:bodyPr wrap="square">
            <a:spAutoFit/>
          </a:bodyPr>
          <a:lstStyle/>
          <a:p>
            <a:pPr marL="457200" indent="-457200" algn="just">
              <a:buFont typeface="Wingdings" panose="05000000000000000000" pitchFamily="2" charset="2"/>
              <a:buChar char="Ø"/>
            </a:pPr>
            <a:r>
              <a:rPr lang="tr-TR" sz="2800" dirty="0">
                <a:solidFill>
                  <a:srgbClr val="002060"/>
                </a:solidFill>
                <a:latin typeface="Arial" panose="020B0604020202020204" pitchFamily="34" charset="0"/>
                <a:cs typeface="Arial" panose="020B0604020202020204" pitchFamily="34" charset="0"/>
              </a:rPr>
              <a:t>Sosyal gelişimde belirgin ölçüde gerileme yaşanır. </a:t>
            </a:r>
          </a:p>
          <a:p>
            <a:pPr marL="457200" indent="-457200" algn="just">
              <a:buFont typeface="Wingdings" panose="05000000000000000000" pitchFamily="2" charset="2"/>
              <a:buChar char="Ø"/>
            </a:pPr>
            <a:endParaRPr lang="tr-TR" sz="2800" dirty="0">
              <a:solidFill>
                <a:srgbClr val="002060"/>
              </a:solidFill>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Ø"/>
            </a:pPr>
            <a:r>
              <a:rPr lang="tr-TR" sz="2800" dirty="0" smtClean="0">
                <a:solidFill>
                  <a:srgbClr val="002060"/>
                </a:solidFill>
                <a:latin typeface="Arial" panose="020B0604020202020204" pitchFamily="34" charset="0"/>
                <a:cs typeface="Arial" panose="020B0604020202020204" pitchFamily="34" charset="0"/>
              </a:rPr>
              <a:t>İnternetteki </a:t>
            </a:r>
            <a:r>
              <a:rPr lang="tr-TR" sz="2800" dirty="0">
                <a:solidFill>
                  <a:srgbClr val="002060"/>
                </a:solidFill>
                <a:latin typeface="Arial" panose="020B0604020202020204" pitchFamily="34" charset="0"/>
                <a:cs typeface="Arial" panose="020B0604020202020204" pitchFamily="34" charset="0"/>
              </a:rPr>
              <a:t>arkadaşlıkları fiziksel arkadaşlıklara tercih etme başlar.</a:t>
            </a:r>
          </a:p>
          <a:p>
            <a:pPr marL="457200" indent="-457200" algn="just">
              <a:buFont typeface="Wingdings" panose="05000000000000000000" pitchFamily="2" charset="2"/>
              <a:buChar char="Ø"/>
            </a:pPr>
            <a:endParaRPr lang="tr-TR" sz="2800" dirty="0">
              <a:solidFill>
                <a:srgbClr val="002060"/>
              </a:solidFill>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Ø"/>
            </a:pPr>
            <a:r>
              <a:rPr lang="tr-TR" sz="2800" dirty="0" smtClean="0">
                <a:solidFill>
                  <a:srgbClr val="002060"/>
                </a:solidFill>
                <a:latin typeface="Arial" panose="020B0604020202020204" pitchFamily="34" charset="0"/>
                <a:cs typeface="Arial" panose="020B0604020202020204" pitchFamily="34" charset="0"/>
              </a:rPr>
              <a:t>Giderek </a:t>
            </a:r>
            <a:r>
              <a:rPr lang="tr-TR" sz="2800" dirty="0">
                <a:solidFill>
                  <a:srgbClr val="002060"/>
                </a:solidFill>
                <a:latin typeface="Arial" panose="020B0604020202020204" pitchFamily="34" charset="0"/>
                <a:cs typeface="Arial" panose="020B0604020202020204" pitchFamily="34" charset="0"/>
              </a:rPr>
              <a:t>yalnızlaşma ve yüz yüze ilişki kurmakta güçlük yaşama durumları yaşanabilir.</a:t>
            </a:r>
          </a:p>
        </p:txBody>
      </p:sp>
      <p:sp>
        <p:nvSpPr>
          <p:cNvPr id="5" name="AutoShape 2" descr="Mobile Uploa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9218" name="Picture 2" descr="Aşırı teknoloji kullanımı gençlerde unutkanlığa sebep oluyo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26636" y="4380196"/>
            <a:ext cx="7334250" cy="2200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0244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smtClean="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endPar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endParaRP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smtClean="0">
                <a:latin typeface="Desigers" panose="00000400000000000000" pitchFamily="2" charset="0"/>
              </a:rPr>
              <a:t>BİLİNÇLİ TEKNOLOJİ KULLANIMI</a:t>
            </a:r>
            <a:endParaRPr lang="tr-TR" sz="3600" spc="-150" dirty="0">
              <a:latin typeface="Desigers" panose="00000400000000000000" pitchFamily="2" charset="0"/>
            </a:endParaRPr>
          </a:p>
        </p:txBody>
      </p:sp>
      <p:sp>
        <p:nvSpPr>
          <p:cNvPr id="2" name="Dikdörtgen 1"/>
          <p:cNvSpPr/>
          <p:nvPr/>
        </p:nvSpPr>
        <p:spPr>
          <a:xfrm>
            <a:off x="2769607" y="848148"/>
            <a:ext cx="9296400" cy="1077218"/>
          </a:xfrm>
          <a:prstGeom prst="rect">
            <a:avLst/>
          </a:prstGeom>
        </p:spPr>
        <p:txBody>
          <a:bodyPr wrap="square">
            <a:spAutoFit/>
          </a:bodyPr>
          <a:lstStyle/>
          <a:p>
            <a:pPr algn="just"/>
            <a:r>
              <a:rPr lang="tr-TR" sz="3200" dirty="0" smtClean="0">
                <a:solidFill>
                  <a:srgbClr val="002060"/>
                </a:solidFill>
                <a:latin typeface="Arial" panose="020B0604020202020204" pitchFamily="34" charset="0"/>
                <a:cs typeface="Arial" panose="020B0604020202020204" pitchFamily="34" charset="0"/>
              </a:rPr>
              <a:t>                   </a:t>
            </a:r>
          </a:p>
          <a:p>
            <a:pPr algn="just"/>
            <a:endParaRPr lang="tr-TR" sz="3200" dirty="0">
              <a:solidFill>
                <a:srgbClr val="002060"/>
              </a:solidFill>
              <a:latin typeface="Arial" panose="020B0604020202020204" pitchFamily="34" charset="0"/>
              <a:cs typeface="Arial" panose="020B0604020202020204" pitchFamily="34" charset="0"/>
            </a:endParaRPr>
          </a:p>
        </p:txBody>
      </p:sp>
      <p:sp>
        <p:nvSpPr>
          <p:cNvPr id="4" name="Dikdörtgen 3"/>
          <p:cNvSpPr/>
          <p:nvPr/>
        </p:nvSpPr>
        <p:spPr>
          <a:xfrm>
            <a:off x="2757051" y="958610"/>
            <a:ext cx="9018001" cy="584775"/>
          </a:xfrm>
          <a:prstGeom prst="rect">
            <a:avLst/>
          </a:prstGeom>
        </p:spPr>
        <p:txBody>
          <a:bodyPr wrap="square">
            <a:spAutoFit/>
          </a:bodyPr>
          <a:lstStyle/>
          <a:p>
            <a:pPr algn="ctr"/>
            <a:endParaRPr lang="tr-TR" sz="3200" dirty="0">
              <a:solidFill>
                <a:srgbClr val="002060"/>
              </a:solidFill>
              <a:latin typeface="Arial" panose="020B0604020202020204" pitchFamily="34" charset="0"/>
              <a:cs typeface="Arial" panose="020B0604020202020204" pitchFamily="34" charset="0"/>
            </a:endParaRPr>
          </a:p>
        </p:txBody>
      </p:sp>
      <p:sp>
        <p:nvSpPr>
          <p:cNvPr id="3" name="Dikdörtgen 2"/>
          <p:cNvSpPr/>
          <p:nvPr/>
        </p:nvSpPr>
        <p:spPr>
          <a:xfrm>
            <a:off x="2589492" y="764441"/>
            <a:ext cx="9185560" cy="5262979"/>
          </a:xfrm>
          <a:prstGeom prst="rect">
            <a:avLst/>
          </a:prstGeom>
        </p:spPr>
        <p:txBody>
          <a:bodyPr wrap="square">
            <a:spAutoFit/>
          </a:bodyPr>
          <a:lstStyle/>
          <a:p>
            <a:pPr algn="ctr"/>
            <a:endParaRPr lang="tr-TR" sz="2800" dirty="0" smtClean="0">
              <a:solidFill>
                <a:srgbClr val="002060"/>
              </a:solidFill>
              <a:latin typeface="Arial" panose="020B0604020202020204" pitchFamily="34" charset="0"/>
              <a:cs typeface="Arial" panose="020B0604020202020204" pitchFamily="34" charset="0"/>
            </a:endParaRPr>
          </a:p>
          <a:p>
            <a:pPr algn="ctr"/>
            <a:r>
              <a:rPr lang="tr-TR" sz="2800" dirty="0" smtClean="0">
                <a:solidFill>
                  <a:srgbClr val="002060"/>
                </a:solidFill>
                <a:latin typeface="Arial" panose="020B0604020202020204" pitchFamily="34" charset="0"/>
                <a:cs typeface="Arial" panose="020B0604020202020204" pitchFamily="34" charset="0"/>
              </a:rPr>
              <a:t>Dijital </a:t>
            </a:r>
            <a:r>
              <a:rPr lang="tr-TR" sz="2800" dirty="0">
                <a:solidFill>
                  <a:srgbClr val="002060"/>
                </a:solidFill>
                <a:latin typeface="Arial" panose="020B0604020202020204" pitchFamily="34" charset="0"/>
                <a:cs typeface="Arial" panose="020B0604020202020204" pitchFamily="34" charset="0"/>
              </a:rPr>
              <a:t>Oyunlar ve Ailelere Öneriler Dijital oyunların çocukların hayatında bağımlılık düzeyine ulaşmaması için; </a:t>
            </a:r>
            <a:endParaRPr lang="tr-TR" sz="2800" dirty="0" smtClean="0">
              <a:solidFill>
                <a:srgbClr val="002060"/>
              </a:solidFill>
              <a:latin typeface="Arial" panose="020B0604020202020204" pitchFamily="34" charset="0"/>
              <a:cs typeface="Arial" panose="020B0604020202020204" pitchFamily="34" charset="0"/>
            </a:endParaRPr>
          </a:p>
          <a:p>
            <a:pPr algn="ctr"/>
            <a:endParaRPr lang="tr-TR" sz="2800" dirty="0" smtClean="0">
              <a:solidFill>
                <a:srgbClr val="002060"/>
              </a:solidFill>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Ø"/>
            </a:pPr>
            <a:r>
              <a:rPr lang="tr-TR" sz="2800" dirty="0">
                <a:solidFill>
                  <a:srgbClr val="002060"/>
                </a:solidFill>
                <a:latin typeface="Arial" panose="020B0604020202020204" pitchFamily="34" charset="0"/>
                <a:cs typeface="Arial" panose="020B0604020202020204" pitchFamily="34" charset="0"/>
              </a:rPr>
              <a:t>Ebeveynlerin oyun oynayan çocuğa süre kısıtlaması getirerek, oyun sürelerini kontrol altına almaları oyunların bağımlılık yapıcı etkisini azaltacaktır</a:t>
            </a:r>
            <a:r>
              <a:rPr lang="tr-TR" sz="2800" dirty="0" smtClean="0">
                <a:solidFill>
                  <a:srgbClr val="002060"/>
                </a:solidFill>
                <a:latin typeface="Arial" panose="020B0604020202020204" pitchFamily="34" charset="0"/>
                <a:cs typeface="Arial" panose="020B0604020202020204" pitchFamily="34" charset="0"/>
              </a:rPr>
              <a:t>.</a:t>
            </a:r>
          </a:p>
          <a:p>
            <a:pPr marL="457200" indent="-457200" algn="just">
              <a:buFont typeface="Wingdings" panose="05000000000000000000" pitchFamily="2" charset="2"/>
              <a:buChar char="Ø"/>
            </a:pPr>
            <a:endParaRPr lang="tr-TR" sz="2800" dirty="0">
              <a:solidFill>
                <a:srgbClr val="002060"/>
              </a:solidFill>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Ø"/>
            </a:pPr>
            <a:r>
              <a:rPr lang="tr-TR" sz="2800" dirty="0">
                <a:solidFill>
                  <a:srgbClr val="002060"/>
                </a:solidFill>
                <a:latin typeface="Arial" panose="020B0604020202020204" pitchFamily="34" charset="0"/>
                <a:cs typeface="Arial" panose="020B0604020202020204" pitchFamily="34" charset="0"/>
              </a:rPr>
              <a:t>Oyun esnasında çocuklara eşlik etmek ve çocukları yönlendirmek oyundan gelebilecek riskleri azaltacaktır. </a:t>
            </a:r>
          </a:p>
        </p:txBody>
      </p:sp>
      <p:sp>
        <p:nvSpPr>
          <p:cNvPr id="5" name="AutoShape 2" descr="Mobile Uploa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7809451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down)">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smtClean="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endPar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endParaRP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smtClean="0">
                <a:latin typeface="Desigers" panose="00000400000000000000" pitchFamily="2" charset="0"/>
              </a:rPr>
              <a:t>BİLİNÇLİ TEKNOLOJİ KULLANIMI</a:t>
            </a:r>
            <a:endParaRPr lang="tr-TR" sz="3600" spc="-150" dirty="0">
              <a:latin typeface="Desigers" panose="00000400000000000000" pitchFamily="2" charset="0"/>
            </a:endParaRPr>
          </a:p>
        </p:txBody>
      </p:sp>
      <p:sp>
        <p:nvSpPr>
          <p:cNvPr id="2" name="Dikdörtgen 1"/>
          <p:cNvSpPr/>
          <p:nvPr/>
        </p:nvSpPr>
        <p:spPr>
          <a:xfrm>
            <a:off x="2769607" y="848148"/>
            <a:ext cx="9296400" cy="1077218"/>
          </a:xfrm>
          <a:prstGeom prst="rect">
            <a:avLst/>
          </a:prstGeom>
        </p:spPr>
        <p:txBody>
          <a:bodyPr wrap="square">
            <a:spAutoFit/>
          </a:bodyPr>
          <a:lstStyle/>
          <a:p>
            <a:pPr algn="just"/>
            <a:r>
              <a:rPr lang="tr-TR" sz="3200" dirty="0" smtClean="0">
                <a:solidFill>
                  <a:srgbClr val="002060"/>
                </a:solidFill>
                <a:latin typeface="Arial" panose="020B0604020202020204" pitchFamily="34" charset="0"/>
                <a:cs typeface="Arial" panose="020B0604020202020204" pitchFamily="34" charset="0"/>
              </a:rPr>
              <a:t>                   </a:t>
            </a:r>
          </a:p>
          <a:p>
            <a:pPr algn="just"/>
            <a:endParaRPr lang="tr-TR" sz="3200" dirty="0">
              <a:solidFill>
                <a:srgbClr val="002060"/>
              </a:solidFill>
              <a:latin typeface="Arial" panose="020B0604020202020204" pitchFamily="34" charset="0"/>
              <a:cs typeface="Arial" panose="020B0604020202020204" pitchFamily="34" charset="0"/>
            </a:endParaRPr>
          </a:p>
        </p:txBody>
      </p:sp>
      <p:sp>
        <p:nvSpPr>
          <p:cNvPr id="4" name="Dikdörtgen 3"/>
          <p:cNvSpPr/>
          <p:nvPr/>
        </p:nvSpPr>
        <p:spPr>
          <a:xfrm>
            <a:off x="2757051" y="958610"/>
            <a:ext cx="9018001" cy="584775"/>
          </a:xfrm>
          <a:prstGeom prst="rect">
            <a:avLst/>
          </a:prstGeom>
        </p:spPr>
        <p:txBody>
          <a:bodyPr wrap="square">
            <a:spAutoFit/>
          </a:bodyPr>
          <a:lstStyle/>
          <a:p>
            <a:pPr algn="ctr"/>
            <a:endParaRPr lang="tr-TR" sz="3200" dirty="0">
              <a:solidFill>
                <a:srgbClr val="002060"/>
              </a:solidFill>
              <a:latin typeface="Arial" panose="020B0604020202020204" pitchFamily="34" charset="0"/>
              <a:cs typeface="Arial" panose="020B0604020202020204" pitchFamily="34" charset="0"/>
            </a:endParaRPr>
          </a:p>
        </p:txBody>
      </p:sp>
      <p:sp>
        <p:nvSpPr>
          <p:cNvPr id="3" name="Dikdörtgen 2"/>
          <p:cNvSpPr/>
          <p:nvPr/>
        </p:nvSpPr>
        <p:spPr>
          <a:xfrm>
            <a:off x="2589492" y="764441"/>
            <a:ext cx="9185560" cy="1815882"/>
          </a:xfrm>
          <a:prstGeom prst="rect">
            <a:avLst/>
          </a:prstGeom>
        </p:spPr>
        <p:txBody>
          <a:bodyPr wrap="square">
            <a:spAutoFit/>
          </a:bodyPr>
          <a:lstStyle/>
          <a:p>
            <a:pPr algn="ctr"/>
            <a:r>
              <a:rPr lang="tr-TR" sz="2800" dirty="0" smtClean="0">
                <a:solidFill>
                  <a:srgbClr val="002060"/>
                </a:solidFill>
                <a:latin typeface="Arial" panose="020B0604020202020204" pitchFamily="34" charset="0"/>
                <a:cs typeface="Arial" panose="020B0604020202020204" pitchFamily="34" charset="0"/>
              </a:rPr>
              <a:t>ÇOCUKLARDA  </a:t>
            </a:r>
            <a:r>
              <a:rPr lang="tr-TR" sz="2800" dirty="0">
                <a:solidFill>
                  <a:srgbClr val="002060"/>
                </a:solidFill>
                <a:latin typeface="Arial" panose="020B0604020202020204" pitchFamily="34" charset="0"/>
                <a:cs typeface="Arial" panose="020B0604020202020204" pitchFamily="34" charset="0"/>
              </a:rPr>
              <a:t>SAĞLIKLI</a:t>
            </a:r>
          </a:p>
          <a:p>
            <a:pPr algn="ctr"/>
            <a:r>
              <a:rPr lang="tr-TR" sz="2800" dirty="0">
                <a:solidFill>
                  <a:srgbClr val="002060"/>
                </a:solidFill>
                <a:latin typeface="Arial" panose="020B0604020202020204" pitchFamily="34" charset="0"/>
                <a:cs typeface="Arial" panose="020B0604020202020204" pitchFamily="34" charset="0"/>
              </a:rPr>
              <a:t>  DİJİTAL ALIŞKANLIKLAR </a:t>
            </a:r>
          </a:p>
          <a:p>
            <a:pPr algn="ctr"/>
            <a:r>
              <a:rPr lang="tr-TR" sz="2800" dirty="0">
                <a:solidFill>
                  <a:srgbClr val="002060"/>
                </a:solidFill>
                <a:latin typeface="Arial" panose="020B0604020202020204" pitchFamily="34" charset="0"/>
                <a:cs typeface="Arial" panose="020B0604020202020204" pitchFamily="34" charset="0"/>
              </a:rPr>
              <a:t> GELİŞTİREBİLMEK   İÇİN </a:t>
            </a:r>
          </a:p>
          <a:p>
            <a:pPr algn="ctr"/>
            <a:r>
              <a:rPr lang="tr-TR" sz="2800" dirty="0">
                <a:solidFill>
                  <a:srgbClr val="002060"/>
                </a:solidFill>
                <a:latin typeface="Arial" panose="020B0604020202020204" pitchFamily="34" charset="0"/>
                <a:cs typeface="Arial" panose="020B0604020202020204" pitchFamily="34" charset="0"/>
              </a:rPr>
              <a:t> AİLELERE  DÜŞEN  GÖREVLER</a:t>
            </a:r>
          </a:p>
        </p:txBody>
      </p:sp>
      <p:sp>
        <p:nvSpPr>
          <p:cNvPr id="5" name="AutoShape 2" descr="Mobile Uploa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4338" name="Picture 2" descr="İnternetin Güvenli Kullanımı İçin Anne-Babalara Öneriler - Eğitim ve  Teknoloj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46892" y="2762012"/>
            <a:ext cx="7941830" cy="3977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55775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338"/>
                                        </p:tgtEl>
                                        <p:attrNameLst>
                                          <p:attrName>style.visibility</p:attrName>
                                        </p:attrNameLst>
                                      </p:cBhvr>
                                      <p:to>
                                        <p:strVal val="visible"/>
                                      </p:to>
                                    </p:set>
                                    <p:anim calcmode="lin" valueType="num">
                                      <p:cBhvr additive="base">
                                        <p:cTn id="11" dur="500" fill="hold"/>
                                        <p:tgtEl>
                                          <p:spTgt spid="14338"/>
                                        </p:tgtEl>
                                        <p:attrNameLst>
                                          <p:attrName>ppt_x</p:attrName>
                                        </p:attrNameLst>
                                      </p:cBhvr>
                                      <p:tavLst>
                                        <p:tav tm="0">
                                          <p:val>
                                            <p:strVal val="#ppt_x"/>
                                          </p:val>
                                        </p:tav>
                                        <p:tav tm="100000">
                                          <p:val>
                                            <p:strVal val="#ppt_x"/>
                                          </p:val>
                                        </p:tav>
                                      </p:tavLst>
                                    </p:anim>
                                    <p:anim calcmode="lin" valueType="num">
                                      <p:cBhvr additive="base">
                                        <p:cTn id="12"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smtClean="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endPar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endParaRP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smtClean="0">
                <a:latin typeface="Desigers" panose="00000400000000000000" pitchFamily="2" charset="0"/>
              </a:rPr>
              <a:t>BİLİNÇLİ TEKNOLOJİ KULLANIMI</a:t>
            </a:r>
            <a:endParaRPr lang="tr-TR" sz="3600" spc="-150" dirty="0">
              <a:latin typeface="Desigers" panose="00000400000000000000" pitchFamily="2" charset="0"/>
            </a:endParaRPr>
          </a:p>
        </p:txBody>
      </p:sp>
      <p:sp>
        <p:nvSpPr>
          <p:cNvPr id="2" name="Dikdörtgen 1"/>
          <p:cNvSpPr/>
          <p:nvPr/>
        </p:nvSpPr>
        <p:spPr>
          <a:xfrm>
            <a:off x="2769607" y="848148"/>
            <a:ext cx="9296400" cy="1077218"/>
          </a:xfrm>
          <a:prstGeom prst="rect">
            <a:avLst/>
          </a:prstGeom>
        </p:spPr>
        <p:txBody>
          <a:bodyPr wrap="square">
            <a:spAutoFit/>
          </a:bodyPr>
          <a:lstStyle/>
          <a:p>
            <a:pPr algn="just"/>
            <a:r>
              <a:rPr lang="tr-TR" sz="3200" dirty="0" smtClean="0">
                <a:solidFill>
                  <a:srgbClr val="002060"/>
                </a:solidFill>
                <a:latin typeface="Arial" panose="020B0604020202020204" pitchFamily="34" charset="0"/>
                <a:cs typeface="Arial" panose="020B0604020202020204" pitchFamily="34" charset="0"/>
              </a:rPr>
              <a:t>                   </a:t>
            </a:r>
          </a:p>
          <a:p>
            <a:pPr algn="just"/>
            <a:endParaRPr lang="tr-TR" sz="3200" dirty="0">
              <a:solidFill>
                <a:srgbClr val="002060"/>
              </a:solidFill>
              <a:latin typeface="Arial" panose="020B0604020202020204" pitchFamily="34" charset="0"/>
              <a:cs typeface="Arial" panose="020B0604020202020204" pitchFamily="34" charset="0"/>
            </a:endParaRPr>
          </a:p>
        </p:txBody>
      </p:sp>
      <p:sp>
        <p:nvSpPr>
          <p:cNvPr id="4" name="Dikdörtgen 3"/>
          <p:cNvSpPr/>
          <p:nvPr/>
        </p:nvSpPr>
        <p:spPr>
          <a:xfrm>
            <a:off x="2757051" y="958610"/>
            <a:ext cx="9018001" cy="584775"/>
          </a:xfrm>
          <a:prstGeom prst="rect">
            <a:avLst/>
          </a:prstGeom>
        </p:spPr>
        <p:txBody>
          <a:bodyPr wrap="square">
            <a:spAutoFit/>
          </a:bodyPr>
          <a:lstStyle/>
          <a:p>
            <a:pPr algn="ctr"/>
            <a:endParaRPr lang="tr-TR" sz="3200" dirty="0">
              <a:solidFill>
                <a:srgbClr val="002060"/>
              </a:solidFill>
              <a:latin typeface="Arial" panose="020B0604020202020204" pitchFamily="34" charset="0"/>
              <a:cs typeface="Arial" panose="020B0604020202020204" pitchFamily="34" charset="0"/>
            </a:endParaRPr>
          </a:p>
        </p:txBody>
      </p:sp>
      <p:sp>
        <p:nvSpPr>
          <p:cNvPr id="3" name="Dikdörtgen 2"/>
          <p:cNvSpPr/>
          <p:nvPr/>
        </p:nvSpPr>
        <p:spPr>
          <a:xfrm>
            <a:off x="2589492" y="958411"/>
            <a:ext cx="9185560" cy="4832092"/>
          </a:xfrm>
          <a:prstGeom prst="rect">
            <a:avLst/>
          </a:prstGeom>
        </p:spPr>
        <p:txBody>
          <a:bodyPr wrap="square">
            <a:spAutoFit/>
          </a:bodyPr>
          <a:lstStyle/>
          <a:p>
            <a:pPr algn="ctr"/>
            <a:endParaRPr lang="tr-TR" sz="2800" dirty="0" smtClean="0">
              <a:solidFill>
                <a:srgbClr val="002060"/>
              </a:solidFill>
              <a:latin typeface="Arial" panose="020B0604020202020204" pitchFamily="34" charset="0"/>
              <a:cs typeface="Arial" panose="020B0604020202020204" pitchFamily="34" charset="0"/>
            </a:endParaRPr>
          </a:p>
          <a:p>
            <a:pPr algn="ctr"/>
            <a:r>
              <a:rPr lang="tr-TR" sz="2800" dirty="0" smtClean="0">
                <a:solidFill>
                  <a:srgbClr val="002060"/>
                </a:solidFill>
                <a:latin typeface="Arial" panose="020B0604020202020204" pitchFamily="34" charset="0"/>
                <a:cs typeface="Arial" panose="020B0604020202020204" pitchFamily="34" charset="0"/>
              </a:rPr>
              <a:t>Bu </a:t>
            </a:r>
            <a:r>
              <a:rPr lang="tr-TR" sz="2800" dirty="0">
                <a:solidFill>
                  <a:srgbClr val="002060"/>
                </a:solidFill>
                <a:latin typeface="Arial" panose="020B0604020202020204" pitchFamily="34" charset="0"/>
                <a:cs typeface="Arial" panose="020B0604020202020204" pitchFamily="34" charset="0"/>
              </a:rPr>
              <a:t>dünya çocuklarımızın içine doğdukları dijital bir dünya. Bizim için yeni, onlar için sıradan. Onlar ailelerinin bilmediği pek çok şeyi biliyorlar. Fakat bu durum onların bu dünyada tek başlarına güvende oldukları anlamına da asla gelmiyor</a:t>
            </a:r>
            <a:r>
              <a:rPr lang="tr-TR" sz="2800" dirty="0" smtClean="0">
                <a:solidFill>
                  <a:srgbClr val="002060"/>
                </a:solidFill>
                <a:latin typeface="Arial" panose="020B0604020202020204" pitchFamily="34" charset="0"/>
                <a:cs typeface="Arial" panose="020B0604020202020204" pitchFamily="34" charset="0"/>
              </a:rPr>
              <a:t>.</a:t>
            </a:r>
          </a:p>
          <a:p>
            <a:pPr algn="ctr"/>
            <a:endParaRPr lang="tr-TR" sz="2800" dirty="0" smtClean="0">
              <a:solidFill>
                <a:srgbClr val="002060"/>
              </a:solidFill>
              <a:latin typeface="Arial" panose="020B0604020202020204" pitchFamily="34" charset="0"/>
              <a:cs typeface="Arial" panose="020B0604020202020204" pitchFamily="34" charset="0"/>
            </a:endParaRPr>
          </a:p>
          <a:p>
            <a:pPr algn="ctr"/>
            <a:r>
              <a:rPr lang="tr-TR" sz="2800" dirty="0">
                <a:solidFill>
                  <a:srgbClr val="002060"/>
                </a:solidFill>
                <a:latin typeface="Arial" panose="020B0604020202020204" pitchFamily="34" charset="0"/>
                <a:cs typeface="Arial" panose="020B0604020202020204" pitchFamily="34" charset="0"/>
              </a:rPr>
              <a:t>Bu nedenle şimdi üzerinde durmamız gereken konu çocuklarımızın bilinçli birer teknoloji kullanıcısı olabilmesi için nelere dikkat etmemiz gerektiğidir.</a:t>
            </a:r>
          </a:p>
          <a:p>
            <a:pPr algn="ctr"/>
            <a:endParaRPr lang="tr-TR" sz="2800" dirty="0">
              <a:solidFill>
                <a:srgbClr val="002060"/>
              </a:solidFill>
              <a:latin typeface="Arial" panose="020B0604020202020204" pitchFamily="34" charset="0"/>
              <a:cs typeface="Arial" panose="020B0604020202020204" pitchFamily="34" charset="0"/>
            </a:endParaRPr>
          </a:p>
        </p:txBody>
      </p:sp>
      <p:sp>
        <p:nvSpPr>
          <p:cNvPr id="5" name="AutoShape 2" descr="Mobile Uploa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3403721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smtClean="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endPar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endParaRP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smtClean="0">
                <a:latin typeface="Desigers" panose="00000400000000000000" pitchFamily="2" charset="0"/>
              </a:rPr>
              <a:t>BİLİNÇLİ TEKNOLOJİ KULLANIMI</a:t>
            </a:r>
            <a:endParaRPr lang="tr-TR" sz="3600" spc="-150" dirty="0">
              <a:latin typeface="Desigers" panose="00000400000000000000" pitchFamily="2" charset="0"/>
            </a:endParaRPr>
          </a:p>
        </p:txBody>
      </p:sp>
      <p:sp>
        <p:nvSpPr>
          <p:cNvPr id="2" name="Dikdörtgen 1"/>
          <p:cNvSpPr/>
          <p:nvPr/>
        </p:nvSpPr>
        <p:spPr>
          <a:xfrm>
            <a:off x="2769607" y="848148"/>
            <a:ext cx="9296400" cy="1077218"/>
          </a:xfrm>
          <a:prstGeom prst="rect">
            <a:avLst/>
          </a:prstGeom>
        </p:spPr>
        <p:txBody>
          <a:bodyPr wrap="square">
            <a:spAutoFit/>
          </a:bodyPr>
          <a:lstStyle/>
          <a:p>
            <a:pPr algn="just"/>
            <a:r>
              <a:rPr lang="tr-TR" sz="3200" dirty="0" smtClean="0">
                <a:solidFill>
                  <a:srgbClr val="002060"/>
                </a:solidFill>
                <a:latin typeface="Arial" panose="020B0604020202020204" pitchFamily="34" charset="0"/>
                <a:cs typeface="Arial" panose="020B0604020202020204" pitchFamily="34" charset="0"/>
              </a:rPr>
              <a:t>                   </a:t>
            </a:r>
          </a:p>
          <a:p>
            <a:pPr algn="just"/>
            <a:endParaRPr lang="tr-TR" sz="3200" dirty="0">
              <a:solidFill>
                <a:srgbClr val="002060"/>
              </a:solidFill>
              <a:latin typeface="Arial" panose="020B0604020202020204" pitchFamily="34" charset="0"/>
              <a:cs typeface="Arial" panose="020B0604020202020204" pitchFamily="34" charset="0"/>
            </a:endParaRPr>
          </a:p>
        </p:txBody>
      </p:sp>
      <p:sp>
        <p:nvSpPr>
          <p:cNvPr id="4" name="Dikdörtgen 3"/>
          <p:cNvSpPr/>
          <p:nvPr/>
        </p:nvSpPr>
        <p:spPr>
          <a:xfrm>
            <a:off x="2757051" y="958610"/>
            <a:ext cx="9018001" cy="584775"/>
          </a:xfrm>
          <a:prstGeom prst="rect">
            <a:avLst/>
          </a:prstGeom>
        </p:spPr>
        <p:txBody>
          <a:bodyPr wrap="square">
            <a:spAutoFit/>
          </a:bodyPr>
          <a:lstStyle/>
          <a:p>
            <a:pPr algn="ctr"/>
            <a:endParaRPr lang="tr-TR" sz="3200" dirty="0">
              <a:solidFill>
                <a:srgbClr val="002060"/>
              </a:solidFill>
              <a:latin typeface="Arial" panose="020B0604020202020204" pitchFamily="34" charset="0"/>
              <a:cs typeface="Arial" panose="020B0604020202020204" pitchFamily="34" charset="0"/>
            </a:endParaRPr>
          </a:p>
        </p:txBody>
      </p:sp>
      <p:sp>
        <p:nvSpPr>
          <p:cNvPr id="3" name="Dikdörtgen 2"/>
          <p:cNvSpPr/>
          <p:nvPr/>
        </p:nvSpPr>
        <p:spPr>
          <a:xfrm>
            <a:off x="2589492" y="833716"/>
            <a:ext cx="9185560" cy="3539430"/>
          </a:xfrm>
          <a:prstGeom prst="rect">
            <a:avLst/>
          </a:prstGeom>
        </p:spPr>
        <p:txBody>
          <a:bodyPr wrap="square">
            <a:spAutoFit/>
          </a:bodyPr>
          <a:lstStyle/>
          <a:p>
            <a:pPr algn="ctr"/>
            <a:r>
              <a:rPr lang="tr-TR" sz="2800" b="1" dirty="0" smtClean="0">
                <a:solidFill>
                  <a:srgbClr val="002060"/>
                </a:solidFill>
                <a:latin typeface="Arial" panose="020B0604020202020204" pitchFamily="34" charset="0"/>
                <a:cs typeface="Arial" panose="020B0604020202020204" pitchFamily="34" charset="0"/>
              </a:rPr>
              <a:t>1</a:t>
            </a:r>
            <a:r>
              <a:rPr lang="tr-TR" sz="2800" b="1" dirty="0">
                <a:solidFill>
                  <a:srgbClr val="002060"/>
                </a:solidFill>
                <a:latin typeface="Arial" panose="020B0604020202020204" pitchFamily="34" charset="0"/>
                <a:cs typeface="Arial" panose="020B0604020202020204" pitchFamily="34" charset="0"/>
              </a:rPr>
              <a:t>. Teknolojik gelişmeler konusunda bilgi sahibi olun ve çocuğunuzu yakından takip edin. </a:t>
            </a:r>
            <a:r>
              <a:rPr lang="tr-TR" sz="2800" dirty="0">
                <a:solidFill>
                  <a:srgbClr val="002060"/>
                </a:solidFill>
                <a:latin typeface="Arial" panose="020B0604020202020204" pitchFamily="34" charset="0"/>
                <a:cs typeface="Arial" panose="020B0604020202020204" pitchFamily="34" charset="0"/>
              </a:rPr>
              <a:t>Kendinizi internet, bilgisayar oyunları, programlar vb. konusunda eğitin. Çocuğunuz ne oynuyor, nasıl oynuyor, ne zaman oynuyor, neden oynuyor, nerede oynuyor, kiminle oynuyor? Bu sorulara doğru yanıtlar bulmanız sorunu değerlendirmenize ve çocuğunuza etkili bir şekilde destek olmanıza yardımcı olacaktır.</a:t>
            </a:r>
          </a:p>
        </p:txBody>
      </p:sp>
      <p:sp>
        <p:nvSpPr>
          <p:cNvPr id="5" name="AutoShape 2" descr="Mobile Uploa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6386" name="Picture 2" descr="Онлайн-сервіс «Лікарні» допоможе знайти вакцини - ГО “Батьки за вакцинацію”"/>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11263" y="4359292"/>
            <a:ext cx="4048125" cy="2378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048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6386"/>
                                        </p:tgtEl>
                                        <p:attrNameLst>
                                          <p:attrName>style.visibility</p:attrName>
                                        </p:attrNameLst>
                                      </p:cBhvr>
                                      <p:to>
                                        <p:strVal val="visible"/>
                                      </p:to>
                                    </p:set>
                                    <p:animEffect transition="in" filter="fade">
                                      <p:cBhvr>
                                        <p:cTn id="10"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smtClean="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endPar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endParaRP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smtClean="0">
                <a:latin typeface="Desigers" panose="00000400000000000000" pitchFamily="2" charset="0"/>
              </a:rPr>
              <a:t>BİLİNÇLİ TEKNOLOJİ KULLANIMI</a:t>
            </a:r>
            <a:endParaRPr lang="tr-TR" sz="3600" spc="-150" dirty="0">
              <a:latin typeface="Desigers" panose="00000400000000000000" pitchFamily="2" charset="0"/>
            </a:endParaRPr>
          </a:p>
        </p:txBody>
      </p:sp>
      <p:sp>
        <p:nvSpPr>
          <p:cNvPr id="2" name="Dikdörtgen 1"/>
          <p:cNvSpPr/>
          <p:nvPr/>
        </p:nvSpPr>
        <p:spPr>
          <a:xfrm>
            <a:off x="2769607" y="848148"/>
            <a:ext cx="9296400" cy="1077218"/>
          </a:xfrm>
          <a:prstGeom prst="rect">
            <a:avLst/>
          </a:prstGeom>
        </p:spPr>
        <p:txBody>
          <a:bodyPr wrap="square">
            <a:spAutoFit/>
          </a:bodyPr>
          <a:lstStyle/>
          <a:p>
            <a:pPr algn="just"/>
            <a:r>
              <a:rPr lang="tr-TR" sz="3200" dirty="0" smtClean="0">
                <a:solidFill>
                  <a:srgbClr val="002060"/>
                </a:solidFill>
                <a:latin typeface="Arial" panose="020B0604020202020204" pitchFamily="34" charset="0"/>
                <a:cs typeface="Arial" panose="020B0604020202020204" pitchFamily="34" charset="0"/>
              </a:rPr>
              <a:t>                   </a:t>
            </a:r>
          </a:p>
          <a:p>
            <a:pPr algn="just"/>
            <a:endParaRPr lang="tr-TR" sz="3200" dirty="0">
              <a:solidFill>
                <a:srgbClr val="002060"/>
              </a:solidFill>
              <a:latin typeface="Arial" panose="020B0604020202020204" pitchFamily="34" charset="0"/>
              <a:cs typeface="Arial" panose="020B0604020202020204" pitchFamily="34" charset="0"/>
            </a:endParaRPr>
          </a:p>
        </p:txBody>
      </p:sp>
      <p:sp>
        <p:nvSpPr>
          <p:cNvPr id="4" name="Dikdörtgen 3"/>
          <p:cNvSpPr/>
          <p:nvPr/>
        </p:nvSpPr>
        <p:spPr>
          <a:xfrm>
            <a:off x="2757051" y="958610"/>
            <a:ext cx="9018001" cy="584775"/>
          </a:xfrm>
          <a:prstGeom prst="rect">
            <a:avLst/>
          </a:prstGeom>
        </p:spPr>
        <p:txBody>
          <a:bodyPr wrap="square">
            <a:spAutoFit/>
          </a:bodyPr>
          <a:lstStyle/>
          <a:p>
            <a:pPr algn="ctr"/>
            <a:endParaRPr lang="tr-TR" sz="3200" dirty="0">
              <a:solidFill>
                <a:srgbClr val="002060"/>
              </a:solidFill>
              <a:latin typeface="Arial" panose="020B0604020202020204" pitchFamily="34" charset="0"/>
              <a:cs typeface="Arial" panose="020B0604020202020204" pitchFamily="34" charset="0"/>
            </a:endParaRPr>
          </a:p>
        </p:txBody>
      </p:sp>
      <p:sp>
        <p:nvSpPr>
          <p:cNvPr id="3" name="Dikdörtgen 2"/>
          <p:cNvSpPr/>
          <p:nvPr/>
        </p:nvSpPr>
        <p:spPr>
          <a:xfrm>
            <a:off x="2589492" y="833716"/>
            <a:ext cx="9185560" cy="5262979"/>
          </a:xfrm>
          <a:prstGeom prst="rect">
            <a:avLst/>
          </a:prstGeom>
        </p:spPr>
        <p:txBody>
          <a:bodyPr wrap="square">
            <a:spAutoFit/>
          </a:bodyPr>
          <a:lstStyle/>
          <a:p>
            <a:pPr algn="ctr"/>
            <a:r>
              <a:rPr lang="tr-TR" sz="2800" b="1" dirty="0">
                <a:solidFill>
                  <a:srgbClr val="002060"/>
                </a:solidFill>
                <a:latin typeface="Arial" panose="020B0604020202020204" pitchFamily="34" charset="0"/>
                <a:cs typeface="Arial" panose="020B0604020202020204" pitchFamily="34" charset="0"/>
              </a:rPr>
              <a:t>2. Çocuğunuzu bilgilendirin.</a:t>
            </a:r>
          </a:p>
          <a:p>
            <a:pPr algn="ctr"/>
            <a:endParaRPr lang="tr-TR" sz="2800" dirty="0" smtClean="0">
              <a:solidFill>
                <a:srgbClr val="002060"/>
              </a:solidFill>
              <a:latin typeface="Arial" panose="020B0604020202020204" pitchFamily="34" charset="0"/>
              <a:cs typeface="Arial" panose="020B0604020202020204" pitchFamily="34" charset="0"/>
            </a:endParaRPr>
          </a:p>
          <a:p>
            <a:pPr algn="ctr"/>
            <a:r>
              <a:rPr lang="tr-TR" sz="2800" dirty="0" smtClean="0">
                <a:solidFill>
                  <a:srgbClr val="002060"/>
                </a:solidFill>
                <a:latin typeface="Arial" panose="020B0604020202020204" pitchFamily="34" charset="0"/>
                <a:cs typeface="Arial" panose="020B0604020202020204" pitchFamily="34" charset="0"/>
              </a:rPr>
              <a:t>İnternette </a:t>
            </a:r>
            <a:r>
              <a:rPr lang="tr-TR" sz="2800" dirty="0">
                <a:solidFill>
                  <a:srgbClr val="002060"/>
                </a:solidFill>
                <a:latin typeface="Arial" panose="020B0604020202020204" pitchFamily="34" charset="0"/>
                <a:cs typeface="Arial" panose="020B0604020202020204" pitchFamily="34" charset="0"/>
              </a:rPr>
              <a:t>kişisel bilgilerin ve fotoğrafların paylaşılmasının yol açacağı tehlikeler hakkında çocukların uygun bir dille bilgilendirilmeye ihtiyacı vardır. Bazı bilgilerin paylaşılması gerektiğinde ailenin haberdar edilmesi gerektiği çocuklara anlatılmalıdır.</a:t>
            </a:r>
          </a:p>
          <a:p>
            <a:pPr algn="ctr"/>
            <a:endParaRPr lang="tr-TR" sz="2800" dirty="0">
              <a:solidFill>
                <a:srgbClr val="002060"/>
              </a:solidFill>
              <a:latin typeface="Arial" panose="020B0604020202020204" pitchFamily="34" charset="0"/>
              <a:cs typeface="Arial" panose="020B0604020202020204" pitchFamily="34" charset="0"/>
            </a:endParaRPr>
          </a:p>
          <a:p>
            <a:pPr algn="ctr"/>
            <a:r>
              <a:rPr lang="tr-TR" sz="2800" dirty="0">
                <a:solidFill>
                  <a:srgbClr val="002060"/>
                </a:solidFill>
                <a:latin typeface="Arial" panose="020B0604020202020204" pitchFamily="34" charset="0"/>
                <a:cs typeface="Arial" panose="020B0604020202020204" pitchFamily="34" charset="0"/>
              </a:rPr>
              <a:t>Ayrıca yaptığı paylaşım ya da yorumların saygı ve dürüstlük çerçevesinde, kırıcı ve küçük düşürücü olmayacak, suç teşkil etmeyecek içerikte olması gerektiği anlatılmalıdır.</a:t>
            </a:r>
          </a:p>
        </p:txBody>
      </p:sp>
      <p:sp>
        <p:nvSpPr>
          <p:cNvPr id="5" name="AutoShape 2" descr="Mobile Uploa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36935724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smtClean="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endPar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endParaRP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smtClean="0">
                <a:latin typeface="Desigers" panose="00000400000000000000" pitchFamily="2" charset="0"/>
              </a:rPr>
              <a:t>BİLİNÇLİ TEKNOLOJİ KULLANIMI</a:t>
            </a:r>
            <a:endParaRPr lang="tr-TR" sz="3600" spc="-150" dirty="0">
              <a:latin typeface="Desigers" panose="00000400000000000000" pitchFamily="2" charset="0"/>
            </a:endParaRPr>
          </a:p>
        </p:txBody>
      </p:sp>
      <p:sp>
        <p:nvSpPr>
          <p:cNvPr id="2" name="Dikdörtgen 1"/>
          <p:cNvSpPr/>
          <p:nvPr/>
        </p:nvSpPr>
        <p:spPr>
          <a:xfrm>
            <a:off x="2769607" y="848148"/>
            <a:ext cx="9296400" cy="1077218"/>
          </a:xfrm>
          <a:prstGeom prst="rect">
            <a:avLst/>
          </a:prstGeom>
        </p:spPr>
        <p:txBody>
          <a:bodyPr wrap="square">
            <a:spAutoFit/>
          </a:bodyPr>
          <a:lstStyle/>
          <a:p>
            <a:pPr algn="just"/>
            <a:r>
              <a:rPr lang="tr-TR" sz="3200" dirty="0" smtClean="0">
                <a:solidFill>
                  <a:srgbClr val="002060"/>
                </a:solidFill>
                <a:latin typeface="Arial" panose="020B0604020202020204" pitchFamily="34" charset="0"/>
                <a:cs typeface="Arial" panose="020B0604020202020204" pitchFamily="34" charset="0"/>
              </a:rPr>
              <a:t>                   </a:t>
            </a:r>
          </a:p>
          <a:p>
            <a:pPr algn="just"/>
            <a:endParaRPr lang="tr-TR" sz="3200" dirty="0">
              <a:solidFill>
                <a:srgbClr val="002060"/>
              </a:solidFill>
              <a:latin typeface="Arial" panose="020B0604020202020204" pitchFamily="34" charset="0"/>
              <a:cs typeface="Arial" panose="020B0604020202020204" pitchFamily="34" charset="0"/>
            </a:endParaRPr>
          </a:p>
        </p:txBody>
      </p:sp>
      <p:sp>
        <p:nvSpPr>
          <p:cNvPr id="4" name="Dikdörtgen 3"/>
          <p:cNvSpPr/>
          <p:nvPr/>
        </p:nvSpPr>
        <p:spPr>
          <a:xfrm>
            <a:off x="2757051" y="958610"/>
            <a:ext cx="9018001" cy="584775"/>
          </a:xfrm>
          <a:prstGeom prst="rect">
            <a:avLst/>
          </a:prstGeom>
        </p:spPr>
        <p:txBody>
          <a:bodyPr wrap="square">
            <a:spAutoFit/>
          </a:bodyPr>
          <a:lstStyle/>
          <a:p>
            <a:pPr algn="ctr"/>
            <a:endParaRPr lang="tr-TR" sz="3200" dirty="0">
              <a:solidFill>
                <a:srgbClr val="002060"/>
              </a:solidFill>
              <a:latin typeface="Arial" panose="020B0604020202020204" pitchFamily="34" charset="0"/>
              <a:cs typeface="Arial" panose="020B0604020202020204" pitchFamily="34" charset="0"/>
            </a:endParaRPr>
          </a:p>
        </p:txBody>
      </p:sp>
      <p:sp>
        <p:nvSpPr>
          <p:cNvPr id="3" name="Dikdörtgen 2"/>
          <p:cNvSpPr/>
          <p:nvPr/>
        </p:nvSpPr>
        <p:spPr>
          <a:xfrm>
            <a:off x="2589492" y="833716"/>
            <a:ext cx="9185560" cy="2677656"/>
          </a:xfrm>
          <a:prstGeom prst="rect">
            <a:avLst/>
          </a:prstGeom>
        </p:spPr>
        <p:txBody>
          <a:bodyPr wrap="square">
            <a:spAutoFit/>
          </a:bodyPr>
          <a:lstStyle/>
          <a:p>
            <a:pPr algn="ctr"/>
            <a:r>
              <a:rPr lang="tr-TR" sz="2800" b="1" dirty="0">
                <a:solidFill>
                  <a:srgbClr val="002060"/>
                </a:solidFill>
                <a:latin typeface="Arial" panose="020B0604020202020204" pitchFamily="34" charset="0"/>
                <a:cs typeface="Arial" panose="020B0604020202020204" pitchFamily="34" charset="0"/>
              </a:rPr>
              <a:t>3. Çocuğunuzu farklı seçenekler bulması konusunda destekleyin. </a:t>
            </a:r>
            <a:r>
              <a:rPr lang="tr-TR" sz="2800" dirty="0">
                <a:solidFill>
                  <a:srgbClr val="002060"/>
                </a:solidFill>
                <a:latin typeface="Arial" panose="020B0604020202020204" pitchFamily="34" charset="0"/>
                <a:cs typeface="Arial" panose="020B0604020202020204" pitchFamily="34" charset="0"/>
              </a:rPr>
              <a:t>Çocuğunuzun kendini farklı alanlarda tanıması ve güçlü olduğu yönlerini keşfetmesi için çocuğunuza evin dışında vakit geçirebileceği ve severek yapacağı alternatifler (spor, sanat, bilim etkinlikleri, hobiler vb.) bulmasına yardımcı olun. </a:t>
            </a:r>
          </a:p>
        </p:txBody>
      </p:sp>
      <p:sp>
        <p:nvSpPr>
          <p:cNvPr id="5" name="AutoShape 2" descr="Mobile Uploa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8434" name="Picture 2" descr="Ne kadar yetenek avcısısınız? | İK Blo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3920" y="3731758"/>
            <a:ext cx="5467774" cy="2894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27632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8434"/>
                                        </p:tgtEl>
                                        <p:attrNameLst>
                                          <p:attrName>style.visibility</p:attrName>
                                        </p:attrNameLst>
                                      </p:cBhvr>
                                      <p:to>
                                        <p:strVal val="visible"/>
                                      </p:to>
                                    </p:set>
                                    <p:animEffect transition="in" filter="fade">
                                      <p:cBhvr>
                                        <p:cTn id="10" dur="5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smtClean="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endPar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endParaRP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smtClean="0">
                <a:latin typeface="Desigers" panose="00000400000000000000" pitchFamily="2" charset="0"/>
              </a:rPr>
              <a:t>BİLİNÇLİ TEKNOLOJİ KULLANIMI</a:t>
            </a:r>
            <a:endParaRPr lang="tr-TR" sz="3600" spc="-150" dirty="0">
              <a:latin typeface="Desigers" panose="00000400000000000000" pitchFamily="2" charset="0"/>
            </a:endParaRPr>
          </a:p>
        </p:txBody>
      </p:sp>
      <p:pic>
        <p:nvPicPr>
          <p:cNvPr id="2" name="Resim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46739" y="2917258"/>
            <a:ext cx="8545261" cy="3667125"/>
          </a:xfrm>
          <a:prstGeom prst="rect">
            <a:avLst/>
          </a:prstGeom>
        </p:spPr>
      </p:pic>
      <p:sp>
        <p:nvSpPr>
          <p:cNvPr id="3" name="Dikdörtgen 2"/>
          <p:cNvSpPr/>
          <p:nvPr/>
        </p:nvSpPr>
        <p:spPr>
          <a:xfrm>
            <a:off x="2949374" y="1176000"/>
            <a:ext cx="8882743" cy="1569660"/>
          </a:xfrm>
          <a:prstGeom prst="rect">
            <a:avLst/>
          </a:prstGeom>
        </p:spPr>
        <p:txBody>
          <a:bodyPr wrap="square">
            <a:spAutoFit/>
          </a:bodyPr>
          <a:lstStyle/>
          <a:p>
            <a:pPr algn="ctr"/>
            <a:r>
              <a:rPr lang="tr-TR" sz="3200" dirty="0">
                <a:solidFill>
                  <a:srgbClr val="002060"/>
                </a:solidFill>
                <a:latin typeface="Arial" panose="020B0604020202020204" pitchFamily="34" charset="0"/>
                <a:cs typeface="Arial" panose="020B0604020202020204" pitchFamily="34" charset="0"/>
              </a:rPr>
              <a:t>Teknolojinin kullanım nedeni, süresi ve sıklığı teknolojiyi ne kadar bilinçli kullandığımızın göstergesidir.</a:t>
            </a:r>
          </a:p>
        </p:txBody>
      </p:sp>
    </p:spTree>
    <p:extLst>
      <p:ext uri="{BB962C8B-B14F-4D97-AF65-F5344CB8AC3E}">
        <p14:creationId xmlns:p14="http://schemas.microsoft.com/office/powerpoint/2010/main" val="18188391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smtClean="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endPar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endParaRP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smtClean="0">
                <a:latin typeface="Desigers" panose="00000400000000000000" pitchFamily="2" charset="0"/>
              </a:rPr>
              <a:t>BİLİNÇLİ TEKNOLOJİ KULLANIMI</a:t>
            </a:r>
            <a:endParaRPr lang="tr-TR" sz="3600" spc="-150" dirty="0">
              <a:latin typeface="Desigers" panose="00000400000000000000" pitchFamily="2" charset="0"/>
            </a:endParaRPr>
          </a:p>
        </p:txBody>
      </p:sp>
      <p:sp>
        <p:nvSpPr>
          <p:cNvPr id="2" name="Dikdörtgen 1"/>
          <p:cNvSpPr/>
          <p:nvPr/>
        </p:nvSpPr>
        <p:spPr>
          <a:xfrm>
            <a:off x="2769607" y="848148"/>
            <a:ext cx="9296400" cy="1077218"/>
          </a:xfrm>
          <a:prstGeom prst="rect">
            <a:avLst/>
          </a:prstGeom>
        </p:spPr>
        <p:txBody>
          <a:bodyPr wrap="square">
            <a:spAutoFit/>
          </a:bodyPr>
          <a:lstStyle/>
          <a:p>
            <a:pPr algn="just"/>
            <a:r>
              <a:rPr lang="tr-TR" sz="3200" dirty="0" smtClean="0">
                <a:solidFill>
                  <a:srgbClr val="002060"/>
                </a:solidFill>
                <a:latin typeface="Arial" panose="020B0604020202020204" pitchFamily="34" charset="0"/>
                <a:cs typeface="Arial" panose="020B0604020202020204" pitchFamily="34" charset="0"/>
              </a:rPr>
              <a:t>                   </a:t>
            </a:r>
          </a:p>
          <a:p>
            <a:pPr algn="just"/>
            <a:endParaRPr lang="tr-TR" sz="3200" dirty="0">
              <a:solidFill>
                <a:srgbClr val="002060"/>
              </a:solidFill>
              <a:latin typeface="Arial" panose="020B0604020202020204" pitchFamily="34" charset="0"/>
              <a:cs typeface="Arial" panose="020B0604020202020204" pitchFamily="34" charset="0"/>
            </a:endParaRPr>
          </a:p>
        </p:txBody>
      </p:sp>
      <p:sp>
        <p:nvSpPr>
          <p:cNvPr id="4" name="Dikdörtgen 3"/>
          <p:cNvSpPr/>
          <p:nvPr/>
        </p:nvSpPr>
        <p:spPr>
          <a:xfrm>
            <a:off x="2757051" y="958610"/>
            <a:ext cx="9018001" cy="584775"/>
          </a:xfrm>
          <a:prstGeom prst="rect">
            <a:avLst/>
          </a:prstGeom>
        </p:spPr>
        <p:txBody>
          <a:bodyPr wrap="square">
            <a:spAutoFit/>
          </a:bodyPr>
          <a:lstStyle/>
          <a:p>
            <a:pPr algn="ctr"/>
            <a:endParaRPr lang="tr-TR" sz="3200" dirty="0">
              <a:solidFill>
                <a:srgbClr val="002060"/>
              </a:solidFill>
              <a:latin typeface="Arial" panose="020B0604020202020204" pitchFamily="34" charset="0"/>
              <a:cs typeface="Arial" panose="020B0604020202020204" pitchFamily="34" charset="0"/>
            </a:endParaRPr>
          </a:p>
        </p:txBody>
      </p:sp>
      <p:sp>
        <p:nvSpPr>
          <p:cNvPr id="3" name="Dikdörtgen 2"/>
          <p:cNvSpPr/>
          <p:nvPr/>
        </p:nvSpPr>
        <p:spPr>
          <a:xfrm>
            <a:off x="2589492" y="833716"/>
            <a:ext cx="9185560" cy="3108543"/>
          </a:xfrm>
          <a:prstGeom prst="rect">
            <a:avLst/>
          </a:prstGeom>
        </p:spPr>
        <p:txBody>
          <a:bodyPr wrap="square">
            <a:spAutoFit/>
          </a:bodyPr>
          <a:lstStyle/>
          <a:p>
            <a:pPr algn="ctr"/>
            <a:r>
              <a:rPr lang="tr-TR" sz="2800" b="1" dirty="0">
                <a:solidFill>
                  <a:srgbClr val="002060"/>
                </a:solidFill>
                <a:latin typeface="Arial" panose="020B0604020202020204" pitchFamily="34" charset="0"/>
                <a:cs typeface="Arial" panose="020B0604020202020204" pitchFamily="34" charset="0"/>
              </a:rPr>
              <a:t>4.İnterneti bakıcı olarak kullanmayın. </a:t>
            </a:r>
            <a:r>
              <a:rPr lang="tr-TR" sz="2800" dirty="0">
                <a:solidFill>
                  <a:srgbClr val="002060"/>
                </a:solidFill>
                <a:latin typeface="Arial" panose="020B0604020202020204" pitchFamily="34" charset="0"/>
                <a:cs typeface="Arial" panose="020B0604020202020204" pitchFamily="34" charset="0"/>
              </a:rPr>
              <a:t>Bazı anne babalar kendilerine vakit ayırabilmek için çocuğu evde hareketsiz hale getirmenin yolu olarak interneti ya da televizyonu kullanabiliyorlar. O an için işe yarasa da uzun süre ekrana kilitlenmesinin çocuğunuza vereceği zararları göz önünde bulundurup elektronik aletleri bakıcı olarak kullanmamalısınız.</a:t>
            </a:r>
          </a:p>
        </p:txBody>
      </p:sp>
      <p:sp>
        <p:nvSpPr>
          <p:cNvPr id="5" name="AutoShape 2" descr="Mobile Uploa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1506" name="Picture 2" descr="Çocuklarda Aşırı Bilgisayar - Telefon Düşkünlüğü - Ev Öğretmen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2448" y="3942259"/>
            <a:ext cx="6096000" cy="2839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37965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1506"/>
                                        </p:tgtEl>
                                        <p:attrNameLst>
                                          <p:attrName>style.visibility</p:attrName>
                                        </p:attrNameLst>
                                      </p:cBhvr>
                                      <p:to>
                                        <p:strVal val="visible"/>
                                      </p:to>
                                    </p:set>
                                    <p:animEffect transition="in" filter="fade">
                                      <p:cBhvr>
                                        <p:cTn id="10"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smtClean="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endPar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endParaRP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smtClean="0">
                <a:latin typeface="Desigers" panose="00000400000000000000" pitchFamily="2" charset="0"/>
              </a:rPr>
              <a:t>BİLİNÇLİ TEKNOLOJİ KULLANIMI</a:t>
            </a:r>
            <a:endParaRPr lang="tr-TR" sz="3600" spc="-150" dirty="0">
              <a:latin typeface="Desigers" panose="00000400000000000000" pitchFamily="2" charset="0"/>
            </a:endParaRPr>
          </a:p>
        </p:txBody>
      </p:sp>
      <p:sp>
        <p:nvSpPr>
          <p:cNvPr id="2" name="Dikdörtgen 1"/>
          <p:cNvSpPr/>
          <p:nvPr/>
        </p:nvSpPr>
        <p:spPr>
          <a:xfrm>
            <a:off x="2769607" y="848148"/>
            <a:ext cx="9296400" cy="1077218"/>
          </a:xfrm>
          <a:prstGeom prst="rect">
            <a:avLst/>
          </a:prstGeom>
        </p:spPr>
        <p:txBody>
          <a:bodyPr wrap="square">
            <a:spAutoFit/>
          </a:bodyPr>
          <a:lstStyle/>
          <a:p>
            <a:pPr algn="just"/>
            <a:r>
              <a:rPr lang="tr-TR" sz="3200" dirty="0" smtClean="0">
                <a:solidFill>
                  <a:srgbClr val="002060"/>
                </a:solidFill>
                <a:latin typeface="Arial" panose="020B0604020202020204" pitchFamily="34" charset="0"/>
                <a:cs typeface="Arial" panose="020B0604020202020204" pitchFamily="34" charset="0"/>
              </a:rPr>
              <a:t>                   </a:t>
            </a:r>
          </a:p>
          <a:p>
            <a:pPr algn="just"/>
            <a:endParaRPr lang="tr-TR" sz="3200" dirty="0">
              <a:solidFill>
                <a:srgbClr val="002060"/>
              </a:solidFill>
              <a:latin typeface="Arial" panose="020B0604020202020204" pitchFamily="34" charset="0"/>
              <a:cs typeface="Arial" panose="020B0604020202020204" pitchFamily="34" charset="0"/>
            </a:endParaRPr>
          </a:p>
        </p:txBody>
      </p:sp>
      <p:sp>
        <p:nvSpPr>
          <p:cNvPr id="4" name="Dikdörtgen 3"/>
          <p:cNvSpPr/>
          <p:nvPr/>
        </p:nvSpPr>
        <p:spPr>
          <a:xfrm>
            <a:off x="2757051" y="958610"/>
            <a:ext cx="9018001" cy="584775"/>
          </a:xfrm>
          <a:prstGeom prst="rect">
            <a:avLst/>
          </a:prstGeom>
        </p:spPr>
        <p:txBody>
          <a:bodyPr wrap="square">
            <a:spAutoFit/>
          </a:bodyPr>
          <a:lstStyle/>
          <a:p>
            <a:pPr algn="ctr"/>
            <a:endParaRPr lang="tr-TR" sz="3200" dirty="0">
              <a:solidFill>
                <a:srgbClr val="002060"/>
              </a:solidFill>
              <a:latin typeface="Arial" panose="020B0604020202020204" pitchFamily="34" charset="0"/>
              <a:cs typeface="Arial" panose="020B0604020202020204" pitchFamily="34" charset="0"/>
            </a:endParaRPr>
          </a:p>
        </p:txBody>
      </p:sp>
      <p:sp>
        <p:nvSpPr>
          <p:cNvPr id="3" name="Dikdörtgen 2"/>
          <p:cNvSpPr/>
          <p:nvPr/>
        </p:nvSpPr>
        <p:spPr>
          <a:xfrm>
            <a:off x="2589492" y="833716"/>
            <a:ext cx="9185560" cy="2246769"/>
          </a:xfrm>
          <a:prstGeom prst="rect">
            <a:avLst/>
          </a:prstGeom>
        </p:spPr>
        <p:txBody>
          <a:bodyPr wrap="square">
            <a:spAutoFit/>
          </a:bodyPr>
          <a:lstStyle/>
          <a:p>
            <a:pPr algn="ctr"/>
            <a:r>
              <a:rPr lang="tr-TR" sz="2800" b="1" dirty="0">
                <a:solidFill>
                  <a:srgbClr val="002060"/>
                </a:solidFill>
                <a:latin typeface="Arial" panose="020B0604020202020204" pitchFamily="34" charset="0"/>
                <a:cs typeface="Arial" panose="020B0604020202020204" pitchFamily="34" charset="0"/>
              </a:rPr>
              <a:t>5.İnternete servis yapmayın.</a:t>
            </a:r>
          </a:p>
          <a:p>
            <a:pPr algn="ctr"/>
            <a:r>
              <a:rPr lang="tr-TR" sz="2800" dirty="0">
                <a:solidFill>
                  <a:srgbClr val="002060"/>
                </a:solidFill>
                <a:latin typeface="Arial" panose="020B0604020202020204" pitchFamily="34" charset="0"/>
                <a:cs typeface="Arial" panose="020B0604020202020204" pitchFamily="34" charset="0"/>
              </a:rPr>
              <a:t>Ailece geçirdiğiniz ortak vakitler olmasına özen gösterin. Yemek ve çay saatlerinde bilgisayar ya da televizyon başında olan çocuğunuza servis yapmak yerine onun da sofraya gelerek size katılmasını sağlayın.</a:t>
            </a:r>
          </a:p>
        </p:txBody>
      </p:sp>
      <p:sp>
        <p:nvSpPr>
          <p:cNvPr id="5" name="AutoShape 2" descr="Mobile Uploa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0482" name="Picture 2" descr="E-Spor Obeziteye Neden Oluyor | Yeşila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4814" y="3211733"/>
            <a:ext cx="6622473" cy="3078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96312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0482"/>
                                        </p:tgtEl>
                                        <p:attrNameLst>
                                          <p:attrName>style.visibility</p:attrName>
                                        </p:attrNameLst>
                                      </p:cBhvr>
                                      <p:to>
                                        <p:strVal val="visible"/>
                                      </p:to>
                                    </p:set>
                                    <p:animEffect transition="in" filter="fade">
                                      <p:cBhvr>
                                        <p:cTn id="10"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smtClean="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endPar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endParaRP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smtClean="0">
                <a:latin typeface="Desigers" panose="00000400000000000000" pitchFamily="2" charset="0"/>
              </a:rPr>
              <a:t>BİLİNÇLİ TEKNOLOJİ KULLANIMI</a:t>
            </a:r>
            <a:endParaRPr lang="tr-TR" sz="3600" spc="-150" dirty="0">
              <a:latin typeface="Desigers" panose="00000400000000000000" pitchFamily="2" charset="0"/>
            </a:endParaRPr>
          </a:p>
        </p:txBody>
      </p:sp>
      <p:sp>
        <p:nvSpPr>
          <p:cNvPr id="2" name="Dikdörtgen 1"/>
          <p:cNvSpPr/>
          <p:nvPr/>
        </p:nvSpPr>
        <p:spPr>
          <a:xfrm>
            <a:off x="2769607" y="848148"/>
            <a:ext cx="9296400" cy="1077218"/>
          </a:xfrm>
          <a:prstGeom prst="rect">
            <a:avLst/>
          </a:prstGeom>
        </p:spPr>
        <p:txBody>
          <a:bodyPr wrap="square">
            <a:spAutoFit/>
          </a:bodyPr>
          <a:lstStyle/>
          <a:p>
            <a:pPr algn="just"/>
            <a:r>
              <a:rPr lang="tr-TR" sz="3200" dirty="0" smtClean="0">
                <a:solidFill>
                  <a:srgbClr val="002060"/>
                </a:solidFill>
                <a:latin typeface="Arial" panose="020B0604020202020204" pitchFamily="34" charset="0"/>
                <a:cs typeface="Arial" panose="020B0604020202020204" pitchFamily="34" charset="0"/>
              </a:rPr>
              <a:t>                   </a:t>
            </a:r>
          </a:p>
          <a:p>
            <a:pPr algn="just"/>
            <a:endParaRPr lang="tr-TR" sz="3200" dirty="0">
              <a:solidFill>
                <a:srgbClr val="002060"/>
              </a:solidFill>
              <a:latin typeface="Arial" panose="020B0604020202020204" pitchFamily="34" charset="0"/>
              <a:cs typeface="Arial" panose="020B0604020202020204" pitchFamily="34" charset="0"/>
            </a:endParaRPr>
          </a:p>
        </p:txBody>
      </p:sp>
      <p:sp>
        <p:nvSpPr>
          <p:cNvPr id="4" name="Dikdörtgen 3"/>
          <p:cNvSpPr/>
          <p:nvPr/>
        </p:nvSpPr>
        <p:spPr>
          <a:xfrm>
            <a:off x="2757051" y="958610"/>
            <a:ext cx="9018001" cy="584775"/>
          </a:xfrm>
          <a:prstGeom prst="rect">
            <a:avLst/>
          </a:prstGeom>
        </p:spPr>
        <p:txBody>
          <a:bodyPr wrap="square">
            <a:spAutoFit/>
          </a:bodyPr>
          <a:lstStyle/>
          <a:p>
            <a:pPr algn="ctr"/>
            <a:endParaRPr lang="tr-TR" sz="3200" dirty="0">
              <a:solidFill>
                <a:srgbClr val="002060"/>
              </a:solidFill>
              <a:latin typeface="Arial" panose="020B0604020202020204" pitchFamily="34" charset="0"/>
              <a:cs typeface="Arial" panose="020B0604020202020204" pitchFamily="34" charset="0"/>
            </a:endParaRPr>
          </a:p>
        </p:txBody>
      </p:sp>
      <p:sp>
        <p:nvSpPr>
          <p:cNvPr id="3" name="Dikdörtgen 2"/>
          <p:cNvSpPr/>
          <p:nvPr/>
        </p:nvSpPr>
        <p:spPr>
          <a:xfrm>
            <a:off x="2589492" y="833716"/>
            <a:ext cx="9185560" cy="5262979"/>
          </a:xfrm>
          <a:prstGeom prst="rect">
            <a:avLst/>
          </a:prstGeom>
        </p:spPr>
        <p:txBody>
          <a:bodyPr wrap="square">
            <a:spAutoFit/>
          </a:bodyPr>
          <a:lstStyle/>
          <a:p>
            <a:pPr algn="ctr"/>
            <a:r>
              <a:rPr lang="tr-TR" sz="2800" b="1" dirty="0">
                <a:solidFill>
                  <a:srgbClr val="002060"/>
                </a:solidFill>
                <a:latin typeface="Arial" panose="020B0604020202020204" pitchFamily="34" charset="0"/>
                <a:cs typeface="Arial" panose="020B0604020202020204" pitchFamily="34" charset="0"/>
              </a:rPr>
              <a:t> </a:t>
            </a:r>
            <a:endParaRPr lang="tr-TR" sz="2800" b="1" dirty="0" smtClean="0">
              <a:solidFill>
                <a:srgbClr val="002060"/>
              </a:solidFill>
              <a:latin typeface="Arial" panose="020B0604020202020204" pitchFamily="34" charset="0"/>
              <a:cs typeface="Arial" panose="020B0604020202020204" pitchFamily="34" charset="0"/>
            </a:endParaRPr>
          </a:p>
          <a:p>
            <a:pPr algn="ctr"/>
            <a:r>
              <a:rPr lang="tr-TR" sz="2800" b="1" dirty="0" smtClean="0">
                <a:solidFill>
                  <a:srgbClr val="002060"/>
                </a:solidFill>
                <a:latin typeface="Arial" panose="020B0604020202020204" pitchFamily="34" charset="0"/>
                <a:cs typeface="Arial" panose="020B0604020202020204" pitchFamily="34" charset="0"/>
              </a:rPr>
              <a:t>6.Çocuklarınızı </a:t>
            </a:r>
            <a:r>
              <a:rPr lang="tr-TR" sz="2800" b="1" dirty="0">
                <a:solidFill>
                  <a:srgbClr val="002060"/>
                </a:solidFill>
                <a:latin typeface="Arial" panose="020B0604020202020204" pitchFamily="34" charset="0"/>
                <a:cs typeface="Arial" panose="020B0604020202020204" pitchFamily="34" charset="0"/>
              </a:rPr>
              <a:t>dinlemeye zaman ayırın</a:t>
            </a:r>
            <a:r>
              <a:rPr lang="tr-TR" sz="2800" b="1" dirty="0" smtClean="0">
                <a:solidFill>
                  <a:srgbClr val="002060"/>
                </a:solidFill>
                <a:latin typeface="Arial" panose="020B0604020202020204" pitchFamily="34" charset="0"/>
                <a:cs typeface="Arial" panose="020B0604020202020204" pitchFamily="34" charset="0"/>
              </a:rPr>
              <a:t>.</a:t>
            </a:r>
          </a:p>
          <a:p>
            <a:pPr algn="ctr"/>
            <a:r>
              <a:rPr lang="tr-TR" sz="2800" b="1" dirty="0" smtClean="0">
                <a:solidFill>
                  <a:srgbClr val="002060"/>
                </a:solidFill>
                <a:latin typeface="Arial" panose="020B0604020202020204" pitchFamily="34" charset="0"/>
                <a:cs typeface="Arial" panose="020B0604020202020204" pitchFamily="34" charset="0"/>
              </a:rPr>
              <a:t> </a:t>
            </a:r>
          </a:p>
          <a:p>
            <a:pPr algn="ctr"/>
            <a:r>
              <a:rPr lang="tr-TR" sz="2800" dirty="0" smtClean="0">
                <a:solidFill>
                  <a:srgbClr val="002060"/>
                </a:solidFill>
                <a:latin typeface="Arial" panose="020B0604020202020204" pitchFamily="34" charset="0"/>
                <a:cs typeface="Arial" panose="020B0604020202020204" pitchFamily="34" charset="0"/>
              </a:rPr>
              <a:t>Evde </a:t>
            </a:r>
            <a:r>
              <a:rPr lang="tr-TR" sz="2800" dirty="0">
                <a:solidFill>
                  <a:srgbClr val="002060"/>
                </a:solidFill>
                <a:latin typeface="Arial" panose="020B0604020202020204" pitchFamily="34" charset="0"/>
                <a:cs typeface="Arial" panose="020B0604020202020204" pitchFamily="34" charset="0"/>
              </a:rPr>
              <a:t>ilgi görmeyen, sözü dinlenmeyen, kendisiyle oynanmayan çocuk, hayatını sanal âleme kaydırmaya ve hayatıyla ilgili her türlü detayı internette sohbet ederek anlatmaya başlar. Oysa anne baba olarak küçüklüğünden itibaren çocuğunuzla sağlıklı bir iletişim kurmanız, olumlu ve destekleyici bir tutumla hayatı paylaşmanız, birlikte düzenli ve kaliteli vakit geçirmeniz, çocuğunuzun kendini ifade etmek için internet sohbetlerine başvurmasını engelleyecektir.</a:t>
            </a:r>
          </a:p>
        </p:txBody>
      </p:sp>
      <p:sp>
        <p:nvSpPr>
          <p:cNvPr id="5" name="AutoShape 2" descr="Mobile Uploa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15922797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smtClean="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endPar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endParaRP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smtClean="0">
                <a:latin typeface="Desigers" panose="00000400000000000000" pitchFamily="2" charset="0"/>
              </a:rPr>
              <a:t>BİLİNÇLİ TEKNOLOJİ KULLANIMI</a:t>
            </a:r>
            <a:endParaRPr lang="tr-TR" sz="3600" spc="-150" dirty="0">
              <a:latin typeface="Desigers" panose="00000400000000000000" pitchFamily="2" charset="0"/>
            </a:endParaRPr>
          </a:p>
        </p:txBody>
      </p:sp>
      <p:sp>
        <p:nvSpPr>
          <p:cNvPr id="2" name="Dikdörtgen 1"/>
          <p:cNvSpPr/>
          <p:nvPr/>
        </p:nvSpPr>
        <p:spPr>
          <a:xfrm>
            <a:off x="2769607" y="848148"/>
            <a:ext cx="9296400" cy="1077218"/>
          </a:xfrm>
          <a:prstGeom prst="rect">
            <a:avLst/>
          </a:prstGeom>
        </p:spPr>
        <p:txBody>
          <a:bodyPr wrap="square">
            <a:spAutoFit/>
          </a:bodyPr>
          <a:lstStyle/>
          <a:p>
            <a:pPr algn="just"/>
            <a:r>
              <a:rPr lang="tr-TR" sz="3200" dirty="0" smtClean="0">
                <a:solidFill>
                  <a:srgbClr val="002060"/>
                </a:solidFill>
                <a:latin typeface="Arial" panose="020B0604020202020204" pitchFamily="34" charset="0"/>
                <a:cs typeface="Arial" panose="020B0604020202020204" pitchFamily="34" charset="0"/>
              </a:rPr>
              <a:t>                   </a:t>
            </a:r>
          </a:p>
          <a:p>
            <a:pPr algn="just"/>
            <a:endParaRPr lang="tr-TR" sz="3200" dirty="0">
              <a:solidFill>
                <a:srgbClr val="002060"/>
              </a:solidFill>
              <a:latin typeface="Arial" panose="020B0604020202020204" pitchFamily="34" charset="0"/>
              <a:cs typeface="Arial" panose="020B0604020202020204" pitchFamily="34" charset="0"/>
            </a:endParaRPr>
          </a:p>
        </p:txBody>
      </p:sp>
      <p:sp>
        <p:nvSpPr>
          <p:cNvPr id="4" name="Dikdörtgen 3"/>
          <p:cNvSpPr/>
          <p:nvPr/>
        </p:nvSpPr>
        <p:spPr>
          <a:xfrm>
            <a:off x="2757051" y="958610"/>
            <a:ext cx="9018001" cy="584775"/>
          </a:xfrm>
          <a:prstGeom prst="rect">
            <a:avLst/>
          </a:prstGeom>
        </p:spPr>
        <p:txBody>
          <a:bodyPr wrap="square">
            <a:spAutoFit/>
          </a:bodyPr>
          <a:lstStyle/>
          <a:p>
            <a:pPr algn="ctr"/>
            <a:endParaRPr lang="tr-TR" sz="3200" dirty="0">
              <a:solidFill>
                <a:srgbClr val="002060"/>
              </a:solidFill>
              <a:latin typeface="Arial" panose="020B0604020202020204" pitchFamily="34" charset="0"/>
              <a:cs typeface="Arial" panose="020B0604020202020204" pitchFamily="34" charset="0"/>
            </a:endParaRPr>
          </a:p>
        </p:txBody>
      </p:sp>
      <p:sp>
        <p:nvSpPr>
          <p:cNvPr id="3" name="Dikdörtgen 2"/>
          <p:cNvSpPr/>
          <p:nvPr/>
        </p:nvSpPr>
        <p:spPr>
          <a:xfrm>
            <a:off x="2589492" y="833716"/>
            <a:ext cx="9185560" cy="3970318"/>
          </a:xfrm>
          <a:prstGeom prst="rect">
            <a:avLst/>
          </a:prstGeom>
        </p:spPr>
        <p:txBody>
          <a:bodyPr wrap="square">
            <a:spAutoFit/>
          </a:bodyPr>
          <a:lstStyle/>
          <a:p>
            <a:pPr algn="ctr"/>
            <a:r>
              <a:rPr lang="tr-TR" sz="2800" b="1" dirty="0">
                <a:solidFill>
                  <a:srgbClr val="002060"/>
                </a:solidFill>
                <a:latin typeface="Arial" panose="020B0604020202020204" pitchFamily="34" charset="0"/>
                <a:cs typeface="Arial" panose="020B0604020202020204" pitchFamily="34" charset="0"/>
              </a:rPr>
              <a:t>7. Birlikte vakit geçirin. </a:t>
            </a:r>
            <a:endParaRPr lang="tr-TR" sz="2800" b="1" dirty="0" smtClean="0">
              <a:solidFill>
                <a:srgbClr val="002060"/>
              </a:solidFill>
              <a:latin typeface="Arial" panose="020B0604020202020204" pitchFamily="34" charset="0"/>
              <a:cs typeface="Arial" panose="020B0604020202020204" pitchFamily="34" charset="0"/>
            </a:endParaRPr>
          </a:p>
          <a:p>
            <a:pPr algn="ctr"/>
            <a:r>
              <a:rPr lang="tr-TR" sz="2800" dirty="0" smtClean="0">
                <a:solidFill>
                  <a:srgbClr val="002060"/>
                </a:solidFill>
                <a:latin typeface="Arial" panose="020B0604020202020204" pitchFamily="34" charset="0"/>
                <a:cs typeface="Arial" panose="020B0604020202020204" pitchFamily="34" charset="0"/>
              </a:rPr>
              <a:t>Ailece </a:t>
            </a:r>
            <a:r>
              <a:rPr lang="tr-TR" sz="2800" dirty="0">
                <a:solidFill>
                  <a:srgbClr val="002060"/>
                </a:solidFill>
                <a:latin typeface="Arial" panose="020B0604020202020204" pitchFamily="34" charset="0"/>
                <a:cs typeface="Arial" panose="020B0604020202020204" pitchFamily="34" charset="0"/>
              </a:rPr>
              <a:t>birlikte vakit geçireceğiniz zamanların olmasına özen gösterin. Haftanın belirli günlerinde belirli saatlerde teknoloji kullanımına ara vererek, “Ekransız Aile Zamanları” düzenleyebilirsiniz. Televizyonlarınızı kapatabilir, telefonlarınızı, diz üstü bilgisayarlarınızı, oyun konsolu vb. teknolojik araçlarınızı evde belirlediğiniz bir  köşeye koyarak, aile içi paylaşımlarınızı artırabilirsiniz.</a:t>
            </a:r>
          </a:p>
        </p:txBody>
      </p:sp>
      <p:sp>
        <p:nvSpPr>
          <p:cNvPr id="5" name="AutoShape 2" descr="Mobile Uploa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2" name="Picture 2" descr="C:\Users\Esra ALSANCAK\Desktop\Bilinçli Teknoloji Kullanımı\çocuk-ve-ail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9715" y="4699243"/>
            <a:ext cx="6779451" cy="2104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7190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smtClean="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endPar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endParaRP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smtClean="0">
                <a:latin typeface="Desigers" panose="00000400000000000000" pitchFamily="2" charset="0"/>
              </a:rPr>
              <a:t>BİLİNÇLİ TEKNOLOJİ KULLANIMI</a:t>
            </a:r>
            <a:endParaRPr lang="tr-TR" sz="3600" spc="-150" dirty="0">
              <a:latin typeface="Desigers" panose="00000400000000000000" pitchFamily="2" charset="0"/>
            </a:endParaRPr>
          </a:p>
        </p:txBody>
      </p:sp>
      <p:sp>
        <p:nvSpPr>
          <p:cNvPr id="2" name="Dikdörtgen 1"/>
          <p:cNvSpPr/>
          <p:nvPr/>
        </p:nvSpPr>
        <p:spPr>
          <a:xfrm>
            <a:off x="2769607" y="848148"/>
            <a:ext cx="9296400" cy="1077218"/>
          </a:xfrm>
          <a:prstGeom prst="rect">
            <a:avLst/>
          </a:prstGeom>
        </p:spPr>
        <p:txBody>
          <a:bodyPr wrap="square">
            <a:spAutoFit/>
          </a:bodyPr>
          <a:lstStyle/>
          <a:p>
            <a:pPr algn="just"/>
            <a:r>
              <a:rPr lang="tr-TR" sz="3200" dirty="0" smtClean="0">
                <a:solidFill>
                  <a:srgbClr val="002060"/>
                </a:solidFill>
                <a:latin typeface="Arial" panose="020B0604020202020204" pitchFamily="34" charset="0"/>
                <a:cs typeface="Arial" panose="020B0604020202020204" pitchFamily="34" charset="0"/>
              </a:rPr>
              <a:t>                   </a:t>
            </a:r>
          </a:p>
          <a:p>
            <a:pPr algn="just"/>
            <a:endParaRPr lang="tr-TR" sz="3200" dirty="0">
              <a:solidFill>
                <a:srgbClr val="002060"/>
              </a:solidFill>
              <a:latin typeface="Arial" panose="020B0604020202020204" pitchFamily="34" charset="0"/>
              <a:cs typeface="Arial" panose="020B0604020202020204" pitchFamily="34" charset="0"/>
            </a:endParaRPr>
          </a:p>
        </p:txBody>
      </p:sp>
      <p:sp>
        <p:nvSpPr>
          <p:cNvPr id="4" name="Dikdörtgen 3"/>
          <p:cNvSpPr/>
          <p:nvPr/>
        </p:nvSpPr>
        <p:spPr>
          <a:xfrm>
            <a:off x="2757051" y="958610"/>
            <a:ext cx="9018001" cy="584775"/>
          </a:xfrm>
          <a:prstGeom prst="rect">
            <a:avLst/>
          </a:prstGeom>
        </p:spPr>
        <p:txBody>
          <a:bodyPr wrap="square">
            <a:spAutoFit/>
          </a:bodyPr>
          <a:lstStyle/>
          <a:p>
            <a:pPr algn="ctr"/>
            <a:endParaRPr lang="tr-TR" sz="3200" dirty="0">
              <a:solidFill>
                <a:srgbClr val="002060"/>
              </a:solidFill>
              <a:latin typeface="Arial" panose="020B0604020202020204" pitchFamily="34" charset="0"/>
              <a:cs typeface="Arial" panose="020B0604020202020204" pitchFamily="34" charset="0"/>
            </a:endParaRPr>
          </a:p>
        </p:txBody>
      </p:sp>
      <p:sp>
        <p:nvSpPr>
          <p:cNvPr id="3" name="Dikdörtgen 2"/>
          <p:cNvSpPr/>
          <p:nvPr/>
        </p:nvSpPr>
        <p:spPr>
          <a:xfrm>
            <a:off x="2589492" y="833716"/>
            <a:ext cx="9185560" cy="5632311"/>
          </a:xfrm>
          <a:prstGeom prst="rect">
            <a:avLst/>
          </a:prstGeom>
        </p:spPr>
        <p:txBody>
          <a:bodyPr wrap="square">
            <a:spAutoFit/>
          </a:bodyPr>
          <a:lstStyle/>
          <a:p>
            <a:pPr algn="ctr"/>
            <a:r>
              <a:rPr lang="tr-TR" sz="2800" b="1" dirty="0">
                <a:solidFill>
                  <a:srgbClr val="002060"/>
                </a:solidFill>
                <a:latin typeface="Arial" panose="020B0604020202020204" pitchFamily="34" charset="0"/>
                <a:cs typeface="Arial" panose="020B0604020202020204" pitchFamily="34" charset="0"/>
              </a:rPr>
              <a:t>Aile paylaşım saatlerinde; </a:t>
            </a:r>
            <a:endParaRPr lang="tr-TR" sz="2800" b="1" dirty="0" smtClean="0">
              <a:solidFill>
                <a:srgbClr val="002060"/>
              </a:solidFill>
              <a:latin typeface="Arial" panose="020B0604020202020204" pitchFamily="34" charset="0"/>
              <a:cs typeface="Arial" panose="020B0604020202020204" pitchFamily="34" charset="0"/>
            </a:endParaRPr>
          </a:p>
          <a:p>
            <a:pPr algn="just"/>
            <a:endParaRPr lang="tr-TR" sz="2000" dirty="0" smtClean="0">
              <a:solidFill>
                <a:srgbClr val="002060"/>
              </a:solidFill>
              <a:latin typeface="Arial" panose="020B0604020202020204" pitchFamily="34" charset="0"/>
              <a:cs typeface="Arial" panose="020B0604020202020204" pitchFamily="34" charset="0"/>
            </a:endParaRPr>
          </a:p>
          <a:p>
            <a:pPr algn="just"/>
            <a:r>
              <a:rPr lang="tr-TR" sz="2800" dirty="0" smtClean="0">
                <a:solidFill>
                  <a:srgbClr val="002060"/>
                </a:solidFill>
                <a:latin typeface="Arial" panose="020B0604020202020204" pitchFamily="34" charset="0"/>
                <a:cs typeface="Arial" panose="020B0604020202020204" pitchFamily="34" charset="0"/>
              </a:rPr>
              <a:t>-Çocuğunuzun </a:t>
            </a:r>
            <a:r>
              <a:rPr lang="tr-TR" sz="2800" dirty="0">
                <a:solidFill>
                  <a:srgbClr val="002060"/>
                </a:solidFill>
                <a:latin typeface="Arial" panose="020B0604020202020204" pitchFamily="34" charset="0"/>
                <a:cs typeface="Arial" panose="020B0604020202020204" pitchFamily="34" charset="0"/>
              </a:rPr>
              <a:t>geleceğe dair hayalleri, hedefleri hakkında konuşabilirsiniz. </a:t>
            </a:r>
            <a:endParaRPr lang="tr-TR" sz="2800" dirty="0" smtClean="0">
              <a:solidFill>
                <a:srgbClr val="002060"/>
              </a:solidFill>
              <a:latin typeface="Arial" panose="020B0604020202020204" pitchFamily="34" charset="0"/>
              <a:cs typeface="Arial" panose="020B0604020202020204" pitchFamily="34" charset="0"/>
            </a:endParaRPr>
          </a:p>
          <a:p>
            <a:pPr algn="just"/>
            <a:endParaRPr lang="tr-TR" sz="2000" dirty="0" smtClean="0">
              <a:solidFill>
                <a:srgbClr val="002060"/>
              </a:solidFill>
              <a:latin typeface="Arial" panose="020B0604020202020204" pitchFamily="34" charset="0"/>
              <a:cs typeface="Arial" panose="020B0604020202020204" pitchFamily="34" charset="0"/>
            </a:endParaRPr>
          </a:p>
          <a:p>
            <a:pPr algn="just"/>
            <a:r>
              <a:rPr lang="tr-TR" sz="2800" dirty="0" smtClean="0">
                <a:solidFill>
                  <a:srgbClr val="002060"/>
                </a:solidFill>
                <a:latin typeface="Arial" panose="020B0604020202020204" pitchFamily="34" charset="0"/>
                <a:cs typeface="Arial" panose="020B0604020202020204" pitchFamily="34" charset="0"/>
              </a:rPr>
              <a:t>-Çocuğunuzun </a:t>
            </a:r>
            <a:r>
              <a:rPr lang="tr-TR" sz="2800" dirty="0">
                <a:solidFill>
                  <a:srgbClr val="002060"/>
                </a:solidFill>
                <a:latin typeface="Arial" panose="020B0604020202020204" pitchFamily="34" charset="0"/>
                <a:cs typeface="Arial" panose="020B0604020202020204" pitchFamily="34" charset="0"/>
              </a:rPr>
              <a:t>arkadaşları ve birlikte nasıl vakit geçirdikleri hakkında sohbet edebilirsiniz. </a:t>
            </a:r>
            <a:endParaRPr lang="tr-TR" sz="2800" dirty="0" smtClean="0">
              <a:solidFill>
                <a:srgbClr val="002060"/>
              </a:solidFill>
              <a:latin typeface="Arial" panose="020B0604020202020204" pitchFamily="34" charset="0"/>
              <a:cs typeface="Arial" panose="020B0604020202020204" pitchFamily="34" charset="0"/>
            </a:endParaRPr>
          </a:p>
          <a:p>
            <a:pPr algn="just"/>
            <a:endParaRPr lang="tr-TR" sz="2000" dirty="0">
              <a:solidFill>
                <a:srgbClr val="002060"/>
              </a:solidFill>
              <a:latin typeface="Arial" panose="020B0604020202020204" pitchFamily="34" charset="0"/>
              <a:cs typeface="Arial" panose="020B0604020202020204" pitchFamily="34" charset="0"/>
            </a:endParaRPr>
          </a:p>
          <a:p>
            <a:pPr algn="just"/>
            <a:r>
              <a:rPr lang="tr-TR" sz="2800" dirty="0" smtClean="0">
                <a:solidFill>
                  <a:srgbClr val="002060"/>
                </a:solidFill>
                <a:latin typeface="Arial" panose="020B0604020202020204" pitchFamily="34" charset="0"/>
                <a:cs typeface="Arial" panose="020B0604020202020204" pitchFamily="34" charset="0"/>
              </a:rPr>
              <a:t>-Ailece </a:t>
            </a:r>
            <a:r>
              <a:rPr lang="tr-TR" sz="2800" dirty="0">
                <a:solidFill>
                  <a:srgbClr val="002060"/>
                </a:solidFill>
                <a:latin typeface="Arial" panose="020B0604020202020204" pitchFamily="34" charset="0"/>
                <a:cs typeface="Arial" panose="020B0604020202020204" pitchFamily="34" charset="0"/>
              </a:rPr>
              <a:t>yakın gelecek planlarınız hakkında konuşabilirsiniz. </a:t>
            </a:r>
            <a:endParaRPr lang="tr-TR" sz="2800" dirty="0" smtClean="0">
              <a:solidFill>
                <a:srgbClr val="002060"/>
              </a:solidFill>
              <a:latin typeface="Arial" panose="020B0604020202020204" pitchFamily="34" charset="0"/>
              <a:cs typeface="Arial" panose="020B0604020202020204" pitchFamily="34" charset="0"/>
            </a:endParaRPr>
          </a:p>
          <a:p>
            <a:pPr algn="just"/>
            <a:endParaRPr lang="tr-TR" sz="2000" dirty="0">
              <a:solidFill>
                <a:srgbClr val="002060"/>
              </a:solidFill>
              <a:latin typeface="Arial" panose="020B0604020202020204" pitchFamily="34" charset="0"/>
              <a:cs typeface="Arial" panose="020B0604020202020204" pitchFamily="34" charset="0"/>
            </a:endParaRPr>
          </a:p>
          <a:p>
            <a:pPr algn="just"/>
            <a:r>
              <a:rPr lang="tr-TR" sz="2800" dirty="0" smtClean="0">
                <a:solidFill>
                  <a:srgbClr val="002060"/>
                </a:solidFill>
                <a:latin typeface="Arial" panose="020B0604020202020204" pitchFamily="34" charset="0"/>
                <a:cs typeface="Arial" panose="020B0604020202020204" pitchFamily="34" charset="0"/>
              </a:rPr>
              <a:t>-Çocuğunuzun </a:t>
            </a:r>
            <a:r>
              <a:rPr lang="tr-TR" sz="2800" dirty="0">
                <a:solidFill>
                  <a:srgbClr val="002060"/>
                </a:solidFill>
                <a:latin typeface="Arial" panose="020B0604020202020204" pitchFamily="34" charset="0"/>
                <a:cs typeface="Arial" panose="020B0604020202020204" pitchFamily="34" charset="0"/>
              </a:rPr>
              <a:t>hobileri, ilgileri ve güçlü yönleri hakkında konuşabilirsiniz. </a:t>
            </a:r>
          </a:p>
          <a:p>
            <a:pPr algn="ctr"/>
            <a:endParaRPr lang="tr-TR" sz="2800" dirty="0">
              <a:solidFill>
                <a:srgbClr val="002060"/>
              </a:solidFill>
              <a:latin typeface="Arial" panose="020B0604020202020204" pitchFamily="34" charset="0"/>
              <a:cs typeface="Arial" panose="020B0604020202020204" pitchFamily="34" charset="0"/>
            </a:endParaRPr>
          </a:p>
        </p:txBody>
      </p:sp>
      <p:sp>
        <p:nvSpPr>
          <p:cNvPr id="5" name="AutoShape 2" descr="Mobile Uploa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21482772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grpId="0" nodeType="clickEffect">
                                  <p:stCondLst>
                                    <p:cond delay="0"/>
                                  </p:stCondLst>
                                  <p:childTnLst>
                                    <p:anim calcmode="discrete" valueType="str">
                                      <p:cBhvr override="childStyle">
                                        <p:cTn id="6" dur="2000" fill="hold"/>
                                        <p:tgtEl>
                                          <p:spTgt spid="3"/>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smtClean="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endPar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endParaRP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smtClean="0">
                <a:latin typeface="Desigers" panose="00000400000000000000" pitchFamily="2" charset="0"/>
              </a:rPr>
              <a:t>BİLİNÇLİ TEKNOLOJİ KULLANIMI</a:t>
            </a:r>
            <a:endParaRPr lang="tr-TR" sz="3600" spc="-150" dirty="0">
              <a:latin typeface="Desigers" panose="00000400000000000000" pitchFamily="2" charset="0"/>
            </a:endParaRPr>
          </a:p>
        </p:txBody>
      </p:sp>
      <p:sp>
        <p:nvSpPr>
          <p:cNvPr id="2" name="Dikdörtgen 1"/>
          <p:cNvSpPr/>
          <p:nvPr/>
        </p:nvSpPr>
        <p:spPr>
          <a:xfrm>
            <a:off x="2769607" y="848148"/>
            <a:ext cx="9296400" cy="1077218"/>
          </a:xfrm>
          <a:prstGeom prst="rect">
            <a:avLst/>
          </a:prstGeom>
        </p:spPr>
        <p:txBody>
          <a:bodyPr wrap="square">
            <a:spAutoFit/>
          </a:bodyPr>
          <a:lstStyle/>
          <a:p>
            <a:pPr algn="just"/>
            <a:r>
              <a:rPr lang="tr-TR" sz="3200" dirty="0" smtClean="0">
                <a:solidFill>
                  <a:srgbClr val="002060"/>
                </a:solidFill>
                <a:latin typeface="Arial" panose="020B0604020202020204" pitchFamily="34" charset="0"/>
                <a:cs typeface="Arial" panose="020B0604020202020204" pitchFamily="34" charset="0"/>
              </a:rPr>
              <a:t>                   </a:t>
            </a:r>
          </a:p>
          <a:p>
            <a:pPr algn="just"/>
            <a:endParaRPr lang="tr-TR" sz="3200" dirty="0">
              <a:solidFill>
                <a:srgbClr val="002060"/>
              </a:solidFill>
              <a:latin typeface="Arial" panose="020B0604020202020204" pitchFamily="34" charset="0"/>
              <a:cs typeface="Arial" panose="020B0604020202020204" pitchFamily="34" charset="0"/>
            </a:endParaRPr>
          </a:p>
        </p:txBody>
      </p:sp>
      <p:sp>
        <p:nvSpPr>
          <p:cNvPr id="4" name="Dikdörtgen 3"/>
          <p:cNvSpPr/>
          <p:nvPr/>
        </p:nvSpPr>
        <p:spPr>
          <a:xfrm>
            <a:off x="2757051" y="958610"/>
            <a:ext cx="9018001" cy="584775"/>
          </a:xfrm>
          <a:prstGeom prst="rect">
            <a:avLst/>
          </a:prstGeom>
        </p:spPr>
        <p:txBody>
          <a:bodyPr wrap="square">
            <a:spAutoFit/>
          </a:bodyPr>
          <a:lstStyle/>
          <a:p>
            <a:pPr algn="ctr"/>
            <a:endParaRPr lang="tr-TR" sz="3200" dirty="0">
              <a:solidFill>
                <a:srgbClr val="002060"/>
              </a:solidFill>
              <a:latin typeface="Arial" panose="020B0604020202020204" pitchFamily="34" charset="0"/>
              <a:cs typeface="Arial" panose="020B0604020202020204" pitchFamily="34" charset="0"/>
            </a:endParaRPr>
          </a:p>
        </p:txBody>
      </p:sp>
      <p:sp>
        <p:nvSpPr>
          <p:cNvPr id="3" name="Dikdörtgen 2"/>
          <p:cNvSpPr/>
          <p:nvPr/>
        </p:nvSpPr>
        <p:spPr>
          <a:xfrm>
            <a:off x="2589492" y="833716"/>
            <a:ext cx="9185560" cy="5139869"/>
          </a:xfrm>
          <a:prstGeom prst="rect">
            <a:avLst/>
          </a:prstGeom>
        </p:spPr>
        <p:txBody>
          <a:bodyPr wrap="square">
            <a:spAutoFit/>
          </a:bodyPr>
          <a:lstStyle/>
          <a:p>
            <a:pPr algn="ctr"/>
            <a:r>
              <a:rPr lang="tr-TR" sz="2800" b="1" dirty="0">
                <a:solidFill>
                  <a:srgbClr val="002060"/>
                </a:solidFill>
                <a:latin typeface="Arial" panose="020B0604020202020204" pitchFamily="34" charset="0"/>
                <a:cs typeface="Arial" panose="020B0604020202020204" pitchFamily="34" charset="0"/>
              </a:rPr>
              <a:t>Aile paylaşım saatlerinde; </a:t>
            </a:r>
            <a:endParaRPr lang="tr-TR" sz="2800" b="1" dirty="0" smtClean="0">
              <a:solidFill>
                <a:srgbClr val="002060"/>
              </a:solidFill>
              <a:latin typeface="Arial" panose="020B0604020202020204" pitchFamily="34" charset="0"/>
              <a:cs typeface="Arial" panose="020B0604020202020204" pitchFamily="34" charset="0"/>
            </a:endParaRPr>
          </a:p>
          <a:p>
            <a:pPr algn="just"/>
            <a:endParaRPr lang="tr-TR" sz="2000" dirty="0" smtClean="0">
              <a:solidFill>
                <a:srgbClr val="002060"/>
              </a:solidFill>
              <a:latin typeface="Arial" panose="020B0604020202020204" pitchFamily="34" charset="0"/>
              <a:cs typeface="Arial" panose="020B0604020202020204" pitchFamily="34" charset="0"/>
            </a:endParaRPr>
          </a:p>
          <a:p>
            <a:pPr algn="just"/>
            <a:r>
              <a:rPr lang="tr-TR" sz="2800" dirty="0" smtClean="0">
                <a:solidFill>
                  <a:srgbClr val="002060"/>
                </a:solidFill>
                <a:latin typeface="Arial" panose="020B0604020202020204" pitchFamily="34" charset="0"/>
                <a:cs typeface="Arial" panose="020B0604020202020204" pitchFamily="34" charset="0"/>
              </a:rPr>
              <a:t> -</a:t>
            </a:r>
            <a:r>
              <a:rPr lang="tr-TR" sz="2800" dirty="0">
                <a:solidFill>
                  <a:srgbClr val="002060"/>
                </a:solidFill>
                <a:latin typeface="Arial" panose="020B0604020202020204" pitchFamily="34" charset="0"/>
                <a:cs typeface="Arial" panose="020B0604020202020204" pitchFamily="34" charset="0"/>
              </a:rPr>
              <a:t>Meslekler hakkında paylaşımlarda bulunabilirsiniz.</a:t>
            </a:r>
          </a:p>
          <a:p>
            <a:pPr algn="just"/>
            <a:endParaRPr lang="tr-TR" sz="2800" dirty="0">
              <a:solidFill>
                <a:srgbClr val="002060"/>
              </a:solidFill>
              <a:latin typeface="Arial" panose="020B0604020202020204" pitchFamily="34" charset="0"/>
              <a:cs typeface="Arial" panose="020B0604020202020204" pitchFamily="34" charset="0"/>
            </a:endParaRPr>
          </a:p>
          <a:p>
            <a:pPr algn="just"/>
            <a:r>
              <a:rPr lang="tr-TR" sz="2800" dirty="0">
                <a:solidFill>
                  <a:srgbClr val="002060"/>
                </a:solidFill>
                <a:latin typeface="Arial" panose="020B0604020202020204" pitchFamily="34" charset="0"/>
                <a:cs typeface="Arial" panose="020B0604020202020204" pitchFamily="34" charset="0"/>
              </a:rPr>
              <a:t> -Kutu oyunları oynayabilirsiniz.</a:t>
            </a:r>
          </a:p>
          <a:p>
            <a:pPr algn="just"/>
            <a:endParaRPr lang="tr-TR" sz="2800" dirty="0">
              <a:solidFill>
                <a:srgbClr val="002060"/>
              </a:solidFill>
              <a:latin typeface="Arial" panose="020B0604020202020204" pitchFamily="34" charset="0"/>
              <a:cs typeface="Arial" panose="020B0604020202020204" pitchFamily="34" charset="0"/>
            </a:endParaRPr>
          </a:p>
          <a:p>
            <a:pPr algn="just"/>
            <a:r>
              <a:rPr lang="tr-TR" sz="2800" dirty="0">
                <a:solidFill>
                  <a:srgbClr val="002060"/>
                </a:solidFill>
                <a:latin typeface="Arial" panose="020B0604020202020204" pitchFamily="34" charset="0"/>
                <a:cs typeface="Arial" panose="020B0604020202020204" pitchFamily="34" charset="0"/>
              </a:rPr>
              <a:t> -Eski fotoğraflara bakabilir, anılarınızı paylaşabilirsiniz.</a:t>
            </a:r>
          </a:p>
          <a:p>
            <a:pPr algn="just"/>
            <a:endParaRPr lang="tr-TR" sz="2800" dirty="0">
              <a:solidFill>
                <a:srgbClr val="002060"/>
              </a:solidFill>
              <a:latin typeface="Arial" panose="020B0604020202020204" pitchFamily="34" charset="0"/>
              <a:cs typeface="Arial" panose="020B0604020202020204" pitchFamily="34" charset="0"/>
            </a:endParaRPr>
          </a:p>
          <a:p>
            <a:pPr algn="just"/>
            <a:r>
              <a:rPr lang="tr-TR" sz="2800" dirty="0">
                <a:solidFill>
                  <a:srgbClr val="002060"/>
                </a:solidFill>
                <a:latin typeface="Arial" panose="020B0604020202020204" pitchFamily="34" charset="0"/>
                <a:cs typeface="Arial" panose="020B0604020202020204" pitchFamily="34" charset="0"/>
              </a:rPr>
              <a:t> -Birlikte yemek, kek, pasta vb. yapabilirsiniz.</a:t>
            </a:r>
          </a:p>
          <a:p>
            <a:pPr algn="just"/>
            <a:endParaRPr lang="tr-TR" sz="2800" dirty="0">
              <a:solidFill>
                <a:srgbClr val="002060"/>
              </a:solidFill>
              <a:latin typeface="Arial" panose="020B0604020202020204" pitchFamily="34" charset="0"/>
              <a:cs typeface="Arial" panose="020B0604020202020204" pitchFamily="34" charset="0"/>
            </a:endParaRPr>
          </a:p>
          <a:p>
            <a:pPr algn="just"/>
            <a:r>
              <a:rPr lang="tr-TR" sz="2800" dirty="0">
                <a:solidFill>
                  <a:srgbClr val="002060"/>
                </a:solidFill>
                <a:latin typeface="Arial" panose="020B0604020202020204" pitchFamily="34" charset="0"/>
                <a:cs typeface="Arial" panose="020B0604020202020204" pitchFamily="34" charset="0"/>
              </a:rPr>
              <a:t> -Uzun bir akşam yemeği yiyebilir ve sohbet edebilirsiniz. </a:t>
            </a:r>
          </a:p>
          <a:p>
            <a:pPr algn="ctr"/>
            <a:endParaRPr lang="tr-TR" sz="2800" dirty="0">
              <a:solidFill>
                <a:srgbClr val="002060"/>
              </a:solidFill>
              <a:latin typeface="Arial" panose="020B0604020202020204" pitchFamily="34" charset="0"/>
              <a:cs typeface="Arial" panose="020B0604020202020204" pitchFamily="34" charset="0"/>
            </a:endParaRPr>
          </a:p>
        </p:txBody>
      </p:sp>
      <p:sp>
        <p:nvSpPr>
          <p:cNvPr id="5" name="AutoShape 2" descr="Mobile Uploa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29346074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3"/>
                                        </p:tgtEl>
                                      </p:cBhvr>
                                    </p:animEffect>
                                    <p:anim calcmode="lin" valueType="num">
                                      <p:cBhvr>
                                        <p:cTn id="7" dur="2000"/>
                                        <p:tgtEl>
                                          <p:spTgt spid="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3"/>
                                        </p:tgtEl>
                                        <p:attrNameLst>
                                          <p:attrName>ppt_h</p:attrName>
                                        </p:attrNameLst>
                                      </p:cBhvr>
                                      <p:tavLst>
                                        <p:tav tm="0">
                                          <p:val>
                                            <p:strVal val="ppt_h"/>
                                          </p:val>
                                        </p:tav>
                                        <p:tav tm="100000">
                                          <p:val>
                                            <p:strVal val="ppt_h"/>
                                          </p:val>
                                        </p:tav>
                                      </p:tavLst>
                                    </p:anim>
                                    <p:set>
                                      <p:cBhvr>
                                        <p:cTn id="9"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smtClean="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endPar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endParaRP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smtClean="0">
                <a:latin typeface="Desigers" panose="00000400000000000000" pitchFamily="2" charset="0"/>
              </a:rPr>
              <a:t>BİLİNÇLİ TEKNOLOJİ KULLANIMI</a:t>
            </a:r>
            <a:endParaRPr lang="tr-TR" sz="3600" spc="-150" dirty="0">
              <a:latin typeface="Desigers" panose="00000400000000000000" pitchFamily="2" charset="0"/>
            </a:endParaRPr>
          </a:p>
        </p:txBody>
      </p:sp>
      <p:sp>
        <p:nvSpPr>
          <p:cNvPr id="2" name="Dikdörtgen 1"/>
          <p:cNvSpPr/>
          <p:nvPr/>
        </p:nvSpPr>
        <p:spPr>
          <a:xfrm>
            <a:off x="2769607" y="848148"/>
            <a:ext cx="9296400" cy="1077218"/>
          </a:xfrm>
          <a:prstGeom prst="rect">
            <a:avLst/>
          </a:prstGeom>
        </p:spPr>
        <p:txBody>
          <a:bodyPr wrap="square">
            <a:spAutoFit/>
          </a:bodyPr>
          <a:lstStyle/>
          <a:p>
            <a:pPr algn="just"/>
            <a:r>
              <a:rPr lang="tr-TR" sz="3200" dirty="0" smtClean="0">
                <a:solidFill>
                  <a:srgbClr val="002060"/>
                </a:solidFill>
                <a:latin typeface="Arial" panose="020B0604020202020204" pitchFamily="34" charset="0"/>
                <a:cs typeface="Arial" panose="020B0604020202020204" pitchFamily="34" charset="0"/>
              </a:rPr>
              <a:t>                   </a:t>
            </a:r>
          </a:p>
          <a:p>
            <a:pPr algn="just"/>
            <a:endParaRPr lang="tr-TR" sz="3200" dirty="0">
              <a:solidFill>
                <a:srgbClr val="002060"/>
              </a:solidFill>
              <a:latin typeface="Arial" panose="020B0604020202020204" pitchFamily="34" charset="0"/>
              <a:cs typeface="Arial" panose="020B0604020202020204" pitchFamily="34" charset="0"/>
            </a:endParaRPr>
          </a:p>
        </p:txBody>
      </p:sp>
      <p:sp>
        <p:nvSpPr>
          <p:cNvPr id="4" name="Dikdörtgen 3"/>
          <p:cNvSpPr/>
          <p:nvPr/>
        </p:nvSpPr>
        <p:spPr>
          <a:xfrm>
            <a:off x="2757051" y="958610"/>
            <a:ext cx="9018001" cy="584775"/>
          </a:xfrm>
          <a:prstGeom prst="rect">
            <a:avLst/>
          </a:prstGeom>
        </p:spPr>
        <p:txBody>
          <a:bodyPr wrap="square">
            <a:spAutoFit/>
          </a:bodyPr>
          <a:lstStyle/>
          <a:p>
            <a:pPr algn="ctr"/>
            <a:endParaRPr lang="tr-TR" sz="3200" dirty="0">
              <a:solidFill>
                <a:srgbClr val="002060"/>
              </a:solidFill>
              <a:latin typeface="Arial" panose="020B0604020202020204" pitchFamily="34" charset="0"/>
              <a:cs typeface="Arial" panose="020B0604020202020204" pitchFamily="34" charset="0"/>
            </a:endParaRPr>
          </a:p>
        </p:txBody>
      </p:sp>
      <p:sp>
        <p:nvSpPr>
          <p:cNvPr id="3" name="Dikdörtgen 2"/>
          <p:cNvSpPr/>
          <p:nvPr/>
        </p:nvSpPr>
        <p:spPr>
          <a:xfrm>
            <a:off x="2589492" y="833716"/>
            <a:ext cx="9185560" cy="5016758"/>
          </a:xfrm>
          <a:prstGeom prst="rect">
            <a:avLst/>
          </a:prstGeom>
        </p:spPr>
        <p:txBody>
          <a:bodyPr wrap="square">
            <a:spAutoFit/>
          </a:bodyPr>
          <a:lstStyle/>
          <a:p>
            <a:pPr algn="ctr"/>
            <a:r>
              <a:rPr lang="tr-TR" sz="3200" b="1" dirty="0">
                <a:solidFill>
                  <a:srgbClr val="002060"/>
                </a:solidFill>
                <a:latin typeface="Arial" panose="020B0604020202020204" pitchFamily="34" charset="0"/>
                <a:cs typeface="Arial" panose="020B0604020202020204" pitchFamily="34" charset="0"/>
              </a:rPr>
              <a:t>8.Çocukların sosyal medyayı daha iyi tanımasına yardımcı olun</a:t>
            </a:r>
            <a:r>
              <a:rPr lang="tr-TR" sz="3200" b="1" dirty="0" smtClean="0">
                <a:solidFill>
                  <a:srgbClr val="002060"/>
                </a:solidFill>
                <a:latin typeface="Arial" panose="020B0604020202020204" pitchFamily="34" charset="0"/>
                <a:cs typeface="Arial" panose="020B0604020202020204" pitchFamily="34" charset="0"/>
              </a:rPr>
              <a:t>:</a:t>
            </a:r>
          </a:p>
          <a:p>
            <a:pPr algn="ctr"/>
            <a:r>
              <a:rPr lang="tr-TR" sz="3200" dirty="0" smtClean="0">
                <a:solidFill>
                  <a:srgbClr val="002060"/>
                </a:solidFill>
                <a:latin typeface="Arial" panose="020B0604020202020204" pitchFamily="34" charset="0"/>
                <a:cs typeface="Arial" panose="020B0604020202020204" pitchFamily="34" charset="0"/>
              </a:rPr>
              <a:t> </a:t>
            </a:r>
            <a:r>
              <a:rPr lang="tr-TR" sz="3200" dirty="0">
                <a:solidFill>
                  <a:srgbClr val="002060"/>
                </a:solidFill>
                <a:latin typeface="Arial" panose="020B0604020202020204" pitchFamily="34" charset="0"/>
                <a:cs typeface="Arial" panose="020B0604020202020204" pitchFamily="34" charset="0"/>
              </a:rPr>
              <a:t>İnsanların hayatlarının aslında sosyal medyada sundukları kadar mükemmel ve kusursuz olmadığını onlara anlatın. Herkesin bazen can sıkıcı şeyler yaşayabileceğini, arkadaşları ya da aileleriyle tartışabileceğini ya da sosyal medyada bir şey paylaşırken bulundukları ortamın olduğundan daha iyi görünmesi için ekstra bir çaba harcayabileceğini hatırlatın. </a:t>
            </a:r>
          </a:p>
        </p:txBody>
      </p:sp>
      <p:sp>
        <p:nvSpPr>
          <p:cNvPr id="5" name="AutoShape 2" descr="Mobile Uploa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19988734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smtClean="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endPar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endParaRP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smtClean="0">
                <a:latin typeface="Desigers" panose="00000400000000000000" pitchFamily="2" charset="0"/>
              </a:rPr>
              <a:t>BİLİNÇLİ TEKNOLOJİ KULLANIMI</a:t>
            </a:r>
            <a:endParaRPr lang="tr-TR" sz="3600" spc="-150" dirty="0">
              <a:latin typeface="Desigers" panose="00000400000000000000" pitchFamily="2" charset="0"/>
            </a:endParaRPr>
          </a:p>
        </p:txBody>
      </p:sp>
      <p:sp>
        <p:nvSpPr>
          <p:cNvPr id="2" name="Dikdörtgen 1"/>
          <p:cNvSpPr/>
          <p:nvPr/>
        </p:nvSpPr>
        <p:spPr>
          <a:xfrm>
            <a:off x="2769607" y="848148"/>
            <a:ext cx="9296400" cy="1077218"/>
          </a:xfrm>
          <a:prstGeom prst="rect">
            <a:avLst/>
          </a:prstGeom>
        </p:spPr>
        <p:txBody>
          <a:bodyPr wrap="square">
            <a:spAutoFit/>
          </a:bodyPr>
          <a:lstStyle/>
          <a:p>
            <a:pPr algn="just"/>
            <a:r>
              <a:rPr lang="tr-TR" sz="3200" dirty="0" smtClean="0">
                <a:solidFill>
                  <a:srgbClr val="002060"/>
                </a:solidFill>
                <a:latin typeface="Arial" panose="020B0604020202020204" pitchFamily="34" charset="0"/>
                <a:cs typeface="Arial" panose="020B0604020202020204" pitchFamily="34" charset="0"/>
              </a:rPr>
              <a:t>                   </a:t>
            </a:r>
          </a:p>
          <a:p>
            <a:pPr algn="just"/>
            <a:endParaRPr lang="tr-TR" sz="3200" dirty="0">
              <a:solidFill>
                <a:srgbClr val="002060"/>
              </a:solidFill>
              <a:latin typeface="Arial" panose="020B0604020202020204" pitchFamily="34" charset="0"/>
              <a:cs typeface="Arial" panose="020B0604020202020204" pitchFamily="34" charset="0"/>
            </a:endParaRPr>
          </a:p>
        </p:txBody>
      </p:sp>
      <p:sp>
        <p:nvSpPr>
          <p:cNvPr id="4" name="Dikdörtgen 3"/>
          <p:cNvSpPr/>
          <p:nvPr/>
        </p:nvSpPr>
        <p:spPr>
          <a:xfrm>
            <a:off x="2757051" y="958610"/>
            <a:ext cx="9018001" cy="584775"/>
          </a:xfrm>
          <a:prstGeom prst="rect">
            <a:avLst/>
          </a:prstGeom>
        </p:spPr>
        <p:txBody>
          <a:bodyPr wrap="square">
            <a:spAutoFit/>
          </a:bodyPr>
          <a:lstStyle/>
          <a:p>
            <a:pPr algn="ctr"/>
            <a:endParaRPr lang="tr-TR" sz="3200" dirty="0">
              <a:solidFill>
                <a:srgbClr val="002060"/>
              </a:solidFill>
              <a:latin typeface="Arial" panose="020B0604020202020204" pitchFamily="34" charset="0"/>
              <a:cs typeface="Arial" panose="020B0604020202020204" pitchFamily="34" charset="0"/>
            </a:endParaRPr>
          </a:p>
        </p:txBody>
      </p:sp>
      <p:sp>
        <p:nvSpPr>
          <p:cNvPr id="3" name="Dikdörtgen 2"/>
          <p:cNvSpPr/>
          <p:nvPr/>
        </p:nvSpPr>
        <p:spPr>
          <a:xfrm>
            <a:off x="2589492" y="1498756"/>
            <a:ext cx="9185560" cy="4031873"/>
          </a:xfrm>
          <a:prstGeom prst="rect">
            <a:avLst/>
          </a:prstGeom>
        </p:spPr>
        <p:txBody>
          <a:bodyPr wrap="square">
            <a:spAutoFit/>
          </a:bodyPr>
          <a:lstStyle/>
          <a:p>
            <a:pPr algn="ctr"/>
            <a:r>
              <a:rPr lang="tr-TR" sz="3200" b="1" dirty="0">
                <a:solidFill>
                  <a:srgbClr val="002060"/>
                </a:solidFill>
                <a:latin typeface="Arial" panose="020B0604020202020204" pitchFamily="34" charset="0"/>
                <a:cs typeface="Arial" panose="020B0604020202020204" pitchFamily="34" charset="0"/>
              </a:rPr>
              <a:t>9.Sosyal medyadaki paylaşımların çocukların duygularını nasıl etkilediği hakkında konuşun: </a:t>
            </a:r>
            <a:endParaRPr lang="tr-TR" sz="3200" b="1" dirty="0" smtClean="0">
              <a:solidFill>
                <a:srgbClr val="002060"/>
              </a:solidFill>
              <a:latin typeface="Arial" panose="020B0604020202020204" pitchFamily="34" charset="0"/>
              <a:cs typeface="Arial" panose="020B0604020202020204" pitchFamily="34" charset="0"/>
            </a:endParaRPr>
          </a:p>
          <a:p>
            <a:pPr algn="ctr"/>
            <a:endParaRPr lang="tr-TR" sz="3200" b="1" dirty="0">
              <a:solidFill>
                <a:srgbClr val="002060"/>
              </a:solidFill>
              <a:latin typeface="Arial" panose="020B0604020202020204" pitchFamily="34" charset="0"/>
              <a:cs typeface="Arial" panose="020B0604020202020204" pitchFamily="34" charset="0"/>
            </a:endParaRPr>
          </a:p>
          <a:p>
            <a:pPr algn="ctr"/>
            <a:r>
              <a:rPr lang="tr-TR" sz="3200" b="1" dirty="0" smtClean="0">
                <a:solidFill>
                  <a:srgbClr val="002060"/>
                </a:solidFill>
                <a:latin typeface="Arial" panose="020B0604020202020204" pitchFamily="34" charset="0"/>
                <a:cs typeface="Arial" panose="020B0604020202020204" pitchFamily="34" charset="0"/>
              </a:rPr>
              <a:t> </a:t>
            </a:r>
            <a:r>
              <a:rPr lang="tr-TR" sz="3200" dirty="0">
                <a:solidFill>
                  <a:srgbClr val="002060"/>
                </a:solidFill>
                <a:latin typeface="Arial" panose="020B0604020202020204" pitchFamily="34" charset="0"/>
                <a:cs typeface="Arial" panose="020B0604020202020204" pitchFamily="34" charset="0"/>
              </a:rPr>
              <a:t>Diğer insanların paylaşımlarının onları nasıl etkilediği, ne hissettikleri hakkında sohbet edin. Kendi hayatları ile kıyas yapıp yapmadıklarını, kendilerini kötü hissettikleri noktaların olup olmadığını tespit edin.</a:t>
            </a:r>
          </a:p>
        </p:txBody>
      </p:sp>
      <p:sp>
        <p:nvSpPr>
          <p:cNvPr id="5" name="AutoShape 2" descr="Mobile Uploa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4070656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smtClean="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endPar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endParaRP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smtClean="0">
                <a:latin typeface="Desigers" panose="00000400000000000000" pitchFamily="2" charset="0"/>
              </a:rPr>
              <a:t>BİLİNÇLİ TEKNOLOJİ KULLANIMI</a:t>
            </a:r>
            <a:endParaRPr lang="tr-TR" sz="3600" spc="-150" dirty="0">
              <a:latin typeface="Desigers" panose="00000400000000000000" pitchFamily="2" charset="0"/>
            </a:endParaRPr>
          </a:p>
        </p:txBody>
      </p:sp>
      <p:sp>
        <p:nvSpPr>
          <p:cNvPr id="2" name="Dikdörtgen 1"/>
          <p:cNvSpPr/>
          <p:nvPr/>
        </p:nvSpPr>
        <p:spPr>
          <a:xfrm>
            <a:off x="2769607" y="848148"/>
            <a:ext cx="9296400" cy="1077218"/>
          </a:xfrm>
          <a:prstGeom prst="rect">
            <a:avLst/>
          </a:prstGeom>
        </p:spPr>
        <p:txBody>
          <a:bodyPr wrap="square">
            <a:spAutoFit/>
          </a:bodyPr>
          <a:lstStyle/>
          <a:p>
            <a:pPr algn="just"/>
            <a:r>
              <a:rPr lang="tr-TR" sz="3200" dirty="0" smtClean="0">
                <a:solidFill>
                  <a:srgbClr val="002060"/>
                </a:solidFill>
                <a:latin typeface="Arial" panose="020B0604020202020204" pitchFamily="34" charset="0"/>
                <a:cs typeface="Arial" panose="020B0604020202020204" pitchFamily="34" charset="0"/>
              </a:rPr>
              <a:t>                   </a:t>
            </a:r>
          </a:p>
          <a:p>
            <a:pPr algn="just"/>
            <a:endParaRPr lang="tr-TR" sz="3200" dirty="0">
              <a:solidFill>
                <a:srgbClr val="002060"/>
              </a:solidFill>
              <a:latin typeface="Arial" panose="020B0604020202020204" pitchFamily="34" charset="0"/>
              <a:cs typeface="Arial" panose="020B0604020202020204" pitchFamily="34" charset="0"/>
            </a:endParaRPr>
          </a:p>
        </p:txBody>
      </p:sp>
      <p:sp>
        <p:nvSpPr>
          <p:cNvPr id="4" name="Dikdörtgen 3"/>
          <p:cNvSpPr/>
          <p:nvPr/>
        </p:nvSpPr>
        <p:spPr>
          <a:xfrm>
            <a:off x="2757051" y="958610"/>
            <a:ext cx="9018001" cy="584775"/>
          </a:xfrm>
          <a:prstGeom prst="rect">
            <a:avLst/>
          </a:prstGeom>
        </p:spPr>
        <p:txBody>
          <a:bodyPr wrap="square">
            <a:spAutoFit/>
          </a:bodyPr>
          <a:lstStyle/>
          <a:p>
            <a:pPr algn="ctr"/>
            <a:endParaRPr lang="tr-TR" sz="3200" dirty="0">
              <a:solidFill>
                <a:srgbClr val="002060"/>
              </a:solidFill>
              <a:latin typeface="Arial" panose="020B0604020202020204" pitchFamily="34" charset="0"/>
              <a:cs typeface="Arial" panose="020B0604020202020204" pitchFamily="34" charset="0"/>
            </a:endParaRPr>
          </a:p>
        </p:txBody>
      </p:sp>
      <p:sp>
        <p:nvSpPr>
          <p:cNvPr id="3" name="Dikdörtgen 2"/>
          <p:cNvSpPr/>
          <p:nvPr/>
        </p:nvSpPr>
        <p:spPr>
          <a:xfrm>
            <a:off x="2589492" y="750586"/>
            <a:ext cx="9185560" cy="3539430"/>
          </a:xfrm>
          <a:prstGeom prst="rect">
            <a:avLst/>
          </a:prstGeom>
        </p:spPr>
        <p:txBody>
          <a:bodyPr wrap="square">
            <a:spAutoFit/>
          </a:bodyPr>
          <a:lstStyle/>
          <a:p>
            <a:pPr algn="ctr"/>
            <a:r>
              <a:rPr lang="tr-TR" sz="3200" b="1" dirty="0">
                <a:solidFill>
                  <a:srgbClr val="002060"/>
                </a:solidFill>
                <a:latin typeface="Arial" panose="020B0604020202020204" pitchFamily="34" charset="0"/>
                <a:cs typeface="Arial" panose="020B0604020202020204" pitchFamily="34" charset="0"/>
              </a:rPr>
              <a:t>10.Herhangi bir sıkıntı ile karşılaştıklarında onların yanında olduğunuzu bilmelerini sağlayın: </a:t>
            </a:r>
            <a:r>
              <a:rPr lang="tr-TR" sz="3200" dirty="0">
                <a:solidFill>
                  <a:srgbClr val="002060"/>
                </a:solidFill>
                <a:latin typeface="Arial" panose="020B0604020202020204" pitchFamily="34" charset="0"/>
                <a:cs typeface="Arial" panose="020B0604020202020204" pitchFamily="34" charset="0"/>
              </a:rPr>
              <a:t>Çocuğunuzun çevrimiçi sosyal hayatının da önemli olduğunu kabul etmeniz, çocuğunuzun kendini daha değerli hissetmesini sağlar ve herhangi bir sorun ile karşılaştıklarında size danışmalarını kolaylaştırır.</a:t>
            </a:r>
          </a:p>
        </p:txBody>
      </p:sp>
      <p:sp>
        <p:nvSpPr>
          <p:cNvPr id="5" name="AutoShape 2" descr="Mobile Uploa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2530" name="Picture 2" descr="Kaygılı Çocuk - Kaygılı çocuğa nasıl davranmalı, nasıl yardım etmeli? -  DoktorTakvimi.co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9587" y="4290016"/>
            <a:ext cx="4023662" cy="2414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58536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2530"/>
                                        </p:tgtEl>
                                        <p:attrNameLst>
                                          <p:attrName>style.visibility</p:attrName>
                                        </p:attrNameLst>
                                      </p:cBhvr>
                                      <p:to>
                                        <p:strVal val="visible"/>
                                      </p:to>
                                    </p:set>
                                    <p:animEffect transition="in" filter="fade">
                                      <p:cBhvr>
                                        <p:cTn id="10"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smtClean="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endPar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endParaRP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smtClean="0">
                <a:latin typeface="Desigers" panose="00000400000000000000" pitchFamily="2" charset="0"/>
              </a:rPr>
              <a:t>BİLİNÇLİ TEKNOLOJİ KULLANIMI</a:t>
            </a:r>
            <a:endParaRPr lang="tr-TR" sz="3600" spc="-150" dirty="0">
              <a:latin typeface="Desigers" panose="00000400000000000000" pitchFamily="2" charset="0"/>
            </a:endParaRPr>
          </a:p>
        </p:txBody>
      </p:sp>
      <p:sp>
        <p:nvSpPr>
          <p:cNvPr id="2" name="Dikdörtgen 1"/>
          <p:cNvSpPr/>
          <p:nvPr/>
        </p:nvSpPr>
        <p:spPr>
          <a:xfrm>
            <a:off x="2769607" y="848148"/>
            <a:ext cx="9296400" cy="1077218"/>
          </a:xfrm>
          <a:prstGeom prst="rect">
            <a:avLst/>
          </a:prstGeom>
        </p:spPr>
        <p:txBody>
          <a:bodyPr wrap="square">
            <a:spAutoFit/>
          </a:bodyPr>
          <a:lstStyle/>
          <a:p>
            <a:pPr algn="just"/>
            <a:r>
              <a:rPr lang="tr-TR" sz="3200" dirty="0" smtClean="0">
                <a:solidFill>
                  <a:srgbClr val="002060"/>
                </a:solidFill>
                <a:latin typeface="Arial" panose="020B0604020202020204" pitchFamily="34" charset="0"/>
                <a:cs typeface="Arial" panose="020B0604020202020204" pitchFamily="34" charset="0"/>
              </a:rPr>
              <a:t>                   </a:t>
            </a:r>
          </a:p>
          <a:p>
            <a:pPr algn="just"/>
            <a:endParaRPr lang="tr-TR" sz="3200" dirty="0">
              <a:solidFill>
                <a:srgbClr val="002060"/>
              </a:solidFill>
              <a:latin typeface="Arial" panose="020B0604020202020204" pitchFamily="34" charset="0"/>
              <a:cs typeface="Arial" panose="020B0604020202020204" pitchFamily="34" charset="0"/>
            </a:endParaRPr>
          </a:p>
        </p:txBody>
      </p:sp>
      <p:sp>
        <p:nvSpPr>
          <p:cNvPr id="4" name="Dikdörtgen 3"/>
          <p:cNvSpPr/>
          <p:nvPr/>
        </p:nvSpPr>
        <p:spPr>
          <a:xfrm>
            <a:off x="2757051" y="958610"/>
            <a:ext cx="9018001" cy="584775"/>
          </a:xfrm>
          <a:prstGeom prst="rect">
            <a:avLst/>
          </a:prstGeom>
        </p:spPr>
        <p:txBody>
          <a:bodyPr wrap="square">
            <a:spAutoFit/>
          </a:bodyPr>
          <a:lstStyle/>
          <a:p>
            <a:pPr algn="ctr"/>
            <a:endParaRPr lang="tr-TR" sz="3200" dirty="0">
              <a:solidFill>
                <a:srgbClr val="002060"/>
              </a:solidFill>
              <a:latin typeface="Arial" panose="020B0604020202020204" pitchFamily="34" charset="0"/>
              <a:cs typeface="Arial" panose="020B0604020202020204" pitchFamily="34" charset="0"/>
            </a:endParaRPr>
          </a:p>
        </p:txBody>
      </p:sp>
      <p:sp>
        <p:nvSpPr>
          <p:cNvPr id="3" name="Dikdörtgen 2"/>
          <p:cNvSpPr/>
          <p:nvPr/>
        </p:nvSpPr>
        <p:spPr>
          <a:xfrm>
            <a:off x="2589492" y="750586"/>
            <a:ext cx="9185560" cy="3539430"/>
          </a:xfrm>
          <a:prstGeom prst="rect">
            <a:avLst/>
          </a:prstGeom>
        </p:spPr>
        <p:txBody>
          <a:bodyPr wrap="square">
            <a:spAutoFit/>
          </a:bodyPr>
          <a:lstStyle/>
          <a:p>
            <a:pPr algn="ctr"/>
            <a:r>
              <a:rPr lang="tr-TR" sz="3200" b="1" dirty="0">
                <a:solidFill>
                  <a:srgbClr val="002060"/>
                </a:solidFill>
                <a:latin typeface="Arial" panose="020B0604020202020204" pitchFamily="34" charset="0"/>
                <a:cs typeface="Arial" panose="020B0604020202020204" pitchFamily="34" charset="0"/>
              </a:rPr>
              <a:t>11.Gerektiğinde yardım alın: </a:t>
            </a:r>
            <a:r>
              <a:rPr lang="tr-TR" sz="3200" dirty="0">
                <a:solidFill>
                  <a:srgbClr val="002060"/>
                </a:solidFill>
                <a:latin typeface="Arial" panose="020B0604020202020204" pitchFamily="34" charset="0"/>
                <a:cs typeface="Arial" panose="020B0604020202020204" pitchFamily="34" charset="0"/>
              </a:rPr>
              <a:t>Sosyal medyadan kaynaklı çocukta ruh hali değişikliği gözlemleniyorsa, önceleri yapmaktan keyif aldığı aktivitelerden artık keyif almıyorsa veya göze çarpan daha farklı endişeler söz konusuysa mutlaka bir uzmandan yardım alınması gerektiği unutulmamalıdır.</a:t>
            </a:r>
          </a:p>
        </p:txBody>
      </p:sp>
      <p:sp>
        <p:nvSpPr>
          <p:cNvPr id="5" name="AutoShape 2" descr="Mobile Uploa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9698" name="Picture 2" descr="10 adımda travmalardan kurtulup özgürleşin | Rana Korkunç"/>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07611" y="4313498"/>
            <a:ext cx="7420391"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06402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9698"/>
                                        </p:tgtEl>
                                        <p:attrNameLst>
                                          <p:attrName>style.visibility</p:attrName>
                                        </p:attrNameLst>
                                      </p:cBhvr>
                                      <p:to>
                                        <p:strVal val="visible"/>
                                      </p:to>
                                    </p:set>
                                    <p:animEffect transition="in" filter="fade">
                                      <p:cBhvr>
                                        <p:cTn id="10" dur="5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smtClean="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endPar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endParaRP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smtClean="0">
                <a:latin typeface="Desigers" panose="00000400000000000000" pitchFamily="2" charset="0"/>
              </a:rPr>
              <a:t>BİLİNÇLİ TEKNOLOJİ KULLANIMI</a:t>
            </a:r>
            <a:endParaRPr lang="tr-TR" sz="3600" spc="-150" dirty="0">
              <a:latin typeface="Desigers" panose="00000400000000000000" pitchFamily="2" charset="0"/>
            </a:endParaRPr>
          </a:p>
        </p:txBody>
      </p:sp>
      <p:sp>
        <p:nvSpPr>
          <p:cNvPr id="2" name="Dikdörtgen 1"/>
          <p:cNvSpPr/>
          <p:nvPr/>
        </p:nvSpPr>
        <p:spPr>
          <a:xfrm>
            <a:off x="2452913" y="972848"/>
            <a:ext cx="9564915" cy="2062103"/>
          </a:xfrm>
          <a:prstGeom prst="rect">
            <a:avLst/>
          </a:prstGeom>
        </p:spPr>
        <p:txBody>
          <a:bodyPr wrap="square">
            <a:spAutoFit/>
          </a:bodyPr>
          <a:lstStyle/>
          <a:p>
            <a:r>
              <a:rPr lang="tr-TR" sz="3200" dirty="0">
                <a:solidFill>
                  <a:srgbClr val="002060"/>
                </a:solidFill>
                <a:latin typeface="Arial" panose="020B0604020202020204" pitchFamily="34" charset="0"/>
                <a:cs typeface="Arial" panose="020B0604020202020204" pitchFamily="34" charset="0"/>
              </a:rPr>
              <a:t>Türkiye Pedagoji Derneği, bir gün içinde tablet, telefon ve televizyon dahil olmak üzere çocukların ekran başında geçirmeleri gereken azami süreleri şöyle belirlemiştir: </a:t>
            </a:r>
          </a:p>
        </p:txBody>
      </p:sp>
      <p:pic>
        <p:nvPicPr>
          <p:cNvPr id="12"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704" t="12895" r="-224" b="14111"/>
          <a:stretch/>
        </p:blipFill>
        <p:spPr bwMode="auto">
          <a:xfrm>
            <a:off x="4066400" y="3128659"/>
            <a:ext cx="6898967" cy="3583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62327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smtClean="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endPar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endParaRP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smtClean="0">
                <a:latin typeface="Desigers" panose="00000400000000000000" pitchFamily="2" charset="0"/>
              </a:rPr>
              <a:t>BİLİNÇLİ TEKNOLOJİ KULLANIMI</a:t>
            </a:r>
            <a:endParaRPr lang="tr-TR" sz="3600" spc="-150" dirty="0">
              <a:latin typeface="Desigers" panose="00000400000000000000" pitchFamily="2" charset="0"/>
            </a:endParaRPr>
          </a:p>
        </p:txBody>
      </p:sp>
      <p:sp>
        <p:nvSpPr>
          <p:cNvPr id="2" name="Dikdörtgen 1"/>
          <p:cNvSpPr/>
          <p:nvPr/>
        </p:nvSpPr>
        <p:spPr>
          <a:xfrm>
            <a:off x="2769607" y="848148"/>
            <a:ext cx="9296400" cy="1077218"/>
          </a:xfrm>
          <a:prstGeom prst="rect">
            <a:avLst/>
          </a:prstGeom>
        </p:spPr>
        <p:txBody>
          <a:bodyPr wrap="square">
            <a:spAutoFit/>
          </a:bodyPr>
          <a:lstStyle/>
          <a:p>
            <a:pPr algn="just"/>
            <a:r>
              <a:rPr lang="tr-TR" sz="3200" dirty="0" smtClean="0">
                <a:solidFill>
                  <a:srgbClr val="002060"/>
                </a:solidFill>
                <a:latin typeface="Arial" panose="020B0604020202020204" pitchFamily="34" charset="0"/>
                <a:cs typeface="Arial" panose="020B0604020202020204" pitchFamily="34" charset="0"/>
              </a:rPr>
              <a:t>                   </a:t>
            </a:r>
          </a:p>
          <a:p>
            <a:pPr algn="just"/>
            <a:endParaRPr lang="tr-TR" sz="3200" dirty="0">
              <a:solidFill>
                <a:srgbClr val="002060"/>
              </a:solidFill>
              <a:latin typeface="Arial" panose="020B0604020202020204" pitchFamily="34" charset="0"/>
              <a:cs typeface="Arial" panose="020B0604020202020204" pitchFamily="34" charset="0"/>
            </a:endParaRPr>
          </a:p>
        </p:txBody>
      </p:sp>
      <p:sp>
        <p:nvSpPr>
          <p:cNvPr id="4" name="Dikdörtgen 3"/>
          <p:cNvSpPr/>
          <p:nvPr/>
        </p:nvSpPr>
        <p:spPr>
          <a:xfrm>
            <a:off x="2757051" y="958610"/>
            <a:ext cx="9018001" cy="584775"/>
          </a:xfrm>
          <a:prstGeom prst="rect">
            <a:avLst/>
          </a:prstGeom>
        </p:spPr>
        <p:txBody>
          <a:bodyPr wrap="square">
            <a:spAutoFit/>
          </a:bodyPr>
          <a:lstStyle/>
          <a:p>
            <a:pPr algn="ctr"/>
            <a:endParaRPr lang="tr-TR" sz="3200" dirty="0">
              <a:solidFill>
                <a:srgbClr val="002060"/>
              </a:solidFill>
              <a:latin typeface="Arial" panose="020B0604020202020204" pitchFamily="34" charset="0"/>
              <a:cs typeface="Arial" panose="020B0604020202020204" pitchFamily="34" charset="0"/>
            </a:endParaRPr>
          </a:p>
        </p:txBody>
      </p:sp>
      <p:sp>
        <p:nvSpPr>
          <p:cNvPr id="3" name="Dikdörtgen 2"/>
          <p:cNvSpPr/>
          <p:nvPr/>
        </p:nvSpPr>
        <p:spPr>
          <a:xfrm>
            <a:off x="2589492" y="750586"/>
            <a:ext cx="9185560" cy="3539430"/>
          </a:xfrm>
          <a:prstGeom prst="rect">
            <a:avLst/>
          </a:prstGeom>
        </p:spPr>
        <p:txBody>
          <a:bodyPr wrap="square">
            <a:spAutoFit/>
          </a:bodyPr>
          <a:lstStyle/>
          <a:p>
            <a:pPr algn="ctr"/>
            <a:r>
              <a:rPr lang="tr-TR" sz="3200" b="1" dirty="0">
                <a:solidFill>
                  <a:srgbClr val="002060"/>
                </a:solidFill>
                <a:latin typeface="Arial" panose="020B0604020202020204" pitchFamily="34" charset="0"/>
                <a:cs typeface="Arial" panose="020B0604020202020204" pitchFamily="34" charset="0"/>
              </a:rPr>
              <a:t>12. İyi bir iletişim kurun: </a:t>
            </a:r>
            <a:r>
              <a:rPr lang="tr-TR" sz="3200" dirty="0">
                <a:solidFill>
                  <a:srgbClr val="002060"/>
                </a:solidFill>
                <a:latin typeface="Arial" panose="020B0604020202020204" pitchFamily="34" charset="0"/>
                <a:cs typeface="Arial" panose="020B0604020202020204" pitchFamily="34" charset="0"/>
              </a:rPr>
              <a:t>İletişiminiz açık ve net olsun. Onlara her şeyin sebebini açıklayın. Çocuklar bir şeyin kötü olduğunu ve onu neden yapmaması gerektiğini bilirler. Bilmedikleri, bunun neden kötü olduğu, bunu neden yapmamaları gerektiğidir. “Çünkü” başlayan kelimelerle onlara net, mantıklı ve anlaşılır açıklamalar yapın.</a:t>
            </a:r>
          </a:p>
        </p:txBody>
      </p:sp>
      <p:sp>
        <p:nvSpPr>
          <p:cNvPr id="5" name="AutoShape 2" descr="Mobile Uploa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3" name="Picture 5" descr="C:\Users\Esra ALSANCAK\Desktop\Bilinçli Teknoloji Kullanımı\shutterstock_258266357.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1273" y="4370911"/>
            <a:ext cx="5112327" cy="2258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8126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smtClean="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endPar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endParaRP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smtClean="0">
                <a:latin typeface="Desigers" panose="00000400000000000000" pitchFamily="2" charset="0"/>
              </a:rPr>
              <a:t>BİLİNÇLİ TEKNOLOJİ KULLANIMI</a:t>
            </a:r>
            <a:endParaRPr lang="tr-TR" sz="3600" spc="-150" dirty="0">
              <a:latin typeface="Desigers" panose="00000400000000000000" pitchFamily="2" charset="0"/>
            </a:endParaRPr>
          </a:p>
        </p:txBody>
      </p:sp>
      <p:sp>
        <p:nvSpPr>
          <p:cNvPr id="2" name="Dikdörtgen 1"/>
          <p:cNvSpPr/>
          <p:nvPr/>
        </p:nvSpPr>
        <p:spPr>
          <a:xfrm>
            <a:off x="2769607" y="848148"/>
            <a:ext cx="9296400" cy="1077218"/>
          </a:xfrm>
          <a:prstGeom prst="rect">
            <a:avLst/>
          </a:prstGeom>
        </p:spPr>
        <p:txBody>
          <a:bodyPr wrap="square">
            <a:spAutoFit/>
          </a:bodyPr>
          <a:lstStyle/>
          <a:p>
            <a:pPr algn="just"/>
            <a:r>
              <a:rPr lang="tr-TR" sz="3200" dirty="0" smtClean="0">
                <a:solidFill>
                  <a:srgbClr val="002060"/>
                </a:solidFill>
                <a:latin typeface="Arial" panose="020B0604020202020204" pitchFamily="34" charset="0"/>
                <a:cs typeface="Arial" panose="020B0604020202020204" pitchFamily="34" charset="0"/>
              </a:rPr>
              <a:t>                   </a:t>
            </a:r>
          </a:p>
          <a:p>
            <a:pPr algn="just"/>
            <a:endParaRPr lang="tr-TR" sz="3200" dirty="0">
              <a:solidFill>
                <a:srgbClr val="002060"/>
              </a:solidFill>
              <a:latin typeface="Arial" panose="020B0604020202020204" pitchFamily="34" charset="0"/>
              <a:cs typeface="Arial" panose="020B0604020202020204" pitchFamily="34" charset="0"/>
            </a:endParaRPr>
          </a:p>
        </p:txBody>
      </p:sp>
      <p:sp>
        <p:nvSpPr>
          <p:cNvPr id="4" name="Dikdörtgen 3"/>
          <p:cNvSpPr/>
          <p:nvPr/>
        </p:nvSpPr>
        <p:spPr>
          <a:xfrm>
            <a:off x="2757051" y="958610"/>
            <a:ext cx="9018001" cy="584775"/>
          </a:xfrm>
          <a:prstGeom prst="rect">
            <a:avLst/>
          </a:prstGeom>
        </p:spPr>
        <p:txBody>
          <a:bodyPr wrap="square">
            <a:spAutoFit/>
          </a:bodyPr>
          <a:lstStyle/>
          <a:p>
            <a:pPr algn="ctr"/>
            <a:endParaRPr lang="tr-TR" sz="3200" dirty="0">
              <a:solidFill>
                <a:srgbClr val="002060"/>
              </a:solidFill>
              <a:latin typeface="Arial" panose="020B0604020202020204" pitchFamily="34" charset="0"/>
              <a:cs typeface="Arial" panose="020B0604020202020204" pitchFamily="34" charset="0"/>
            </a:endParaRPr>
          </a:p>
        </p:txBody>
      </p:sp>
      <p:sp>
        <p:nvSpPr>
          <p:cNvPr id="3" name="Dikdörtgen 2"/>
          <p:cNvSpPr/>
          <p:nvPr/>
        </p:nvSpPr>
        <p:spPr>
          <a:xfrm>
            <a:off x="2589492" y="750586"/>
            <a:ext cx="9185560" cy="1569660"/>
          </a:xfrm>
          <a:prstGeom prst="rect">
            <a:avLst/>
          </a:prstGeom>
        </p:spPr>
        <p:txBody>
          <a:bodyPr wrap="square">
            <a:spAutoFit/>
          </a:bodyPr>
          <a:lstStyle/>
          <a:p>
            <a:pPr algn="ctr"/>
            <a:r>
              <a:rPr lang="tr-TR" sz="3200" b="1" dirty="0">
                <a:solidFill>
                  <a:srgbClr val="002060"/>
                </a:solidFill>
                <a:latin typeface="Arial" panose="020B0604020202020204" pitchFamily="34" charset="0"/>
                <a:cs typeface="Arial" panose="020B0604020202020204" pitchFamily="34" charset="0"/>
              </a:rPr>
              <a:t>13. Çocuklarınızı, iyi de olsa kötü de olsa yaşadıkları çevrimiçi deneyimleri saklamadan, çekinmeden sizlerle paylaşmaya teşvik edin. </a:t>
            </a:r>
          </a:p>
        </p:txBody>
      </p:sp>
      <p:sp>
        <p:nvSpPr>
          <p:cNvPr id="5" name="AutoShape 2" descr="Mobile Uploa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30722" name="Picture 2" descr="Çocuğun Hayatında Aktif Rol Almayan Baba, Figüran Olarak Kalır” - Genel -  Maraş Ana Hab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5575" y="2690235"/>
            <a:ext cx="619125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9698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30722"/>
                                        </p:tgtEl>
                                        <p:attrNameLst>
                                          <p:attrName>style.visibility</p:attrName>
                                        </p:attrNameLst>
                                      </p:cBhvr>
                                      <p:to>
                                        <p:strVal val="visible"/>
                                      </p:to>
                                    </p:set>
                                    <p:animEffect transition="in" filter="fade">
                                      <p:cBhvr>
                                        <p:cTn id="10" dur="5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smtClean="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endPar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endParaRP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smtClean="0">
                <a:latin typeface="Desigers" panose="00000400000000000000" pitchFamily="2" charset="0"/>
              </a:rPr>
              <a:t>BİLİNÇLİ TEKNOLOJİ KULLANIMI</a:t>
            </a:r>
            <a:endParaRPr lang="tr-TR" sz="3600" spc="-150" dirty="0">
              <a:latin typeface="Desigers" panose="00000400000000000000" pitchFamily="2" charset="0"/>
            </a:endParaRPr>
          </a:p>
        </p:txBody>
      </p:sp>
      <p:sp>
        <p:nvSpPr>
          <p:cNvPr id="2" name="Dikdörtgen 1"/>
          <p:cNvSpPr/>
          <p:nvPr/>
        </p:nvSpPr>
        <p:spPr>
          <a:xfrm>
            <a:off x="2769607" y="848148"/>
            <a:ext cx="9296400" cy="1077218"/>
          </a:xfrm>
          <a:prstGeom prst="rect">
            <a:avLst/>
          </a:prstGeom>
        </p:spPr>
        <p:txBody>
          <a:bodyPr wrap="square">
            <a:spAutoFit/>
          </a:bodyPr>
          <a:lstStyle/>
          <a:p>
            <a:pPr algn="just"/>
            <a:r>
              <a:rPr lang="tr-TR" sz="3200" dirty="0" smtClean="0">
                <a:solidFill>
                  <a:srgbClr val="002060"/>
                </a:solidFill>
                <a:latin typeface="Arial" panose="020B0604020202020204" pitchFamily="34" charset="0"/>
                <a:cs typeface="Arial" panose="020B0604020202020204" pitchFamily="34" charset="0"/>
              </a:rPr>
              <a:t>                   </a:t>
            </a:r>
          </a:p>
          <a:p>
            <a:pPr algn="just"/>
            <a:endParaRPr lang="tr-TR" sz="3200" dirty="0">
              <a:solidFill>
                <a:srgbClr val="002060"/>
              </a:solidFill>
              <a:latin typeface="Arial" panose="020B0604020202020204" pitchFamily="34" charset="0"/>
              <a:cs typeface="Arial" panose="020B0604020202020204" pitchFamily="34" charset="0"/>
            </a:endParaRPr>
          </a:p>
        </p:txBody>
      </p:sp>
      <p:sp>
        <p:nvSpPr>
          <p:cNvPr id="4" name="Dikdörtgen 3"/>
          <p:cNvSpPr/>
          <p:nvPr/>
        </p:nvSpPr>
        <p:spPr>
          <a:xfrm>
            <a:off x="2757051" y="958610"/>
            <a:ext cx="9018001" cy="584775"/>
          </a:xfrm>
          <a:prstGeom prst="rect">
            <a:avLst/>
          </a:prstGeom>
        </p:spPr>
        <p:txBody>
          <a:bodyPr wrap="square">
            <a:spAutoFit/>
          </a:bodyPr>
          <a:lstStyle/>
          <a:p>
            <a:pPr algn="ctr"/>
            <a:endParaRPr lang="tr-TR" sz="3200" dirty="0">
              <a:solidFill>
                <a:srgbClr val="002060"/>
              </a:solidFill>
              <a:latin typeface="Arial" panose="020B0604020202020204" pitchFamily="34" charset="0"/>
              <a:cs typeface="Arial" panose="020B0604020202020204" pitchFamily="34" charset="0"/>
            </a:endParaRPr>
          </a:p>
        </p:txBody>
      </p:sp>
      <p:sp>
        <p:nvSpPr>
          <p:cNvPr id="3" name="Dikdörtgen 2"/>
          <p:cNvSpPr/>
          <p:nvPr/>
        </p:nvSpPr>
        <p:spPr>
          <a:xfrm>
            <a:off x="2589492" y="695166"/>
            <a:ext cx="9353126" cy="6201698"/>
          </a:xfrm>
          <a:prstGeom prst="rect">
            <a:avLst/>
          </a:prstGeom>
        </p:spPr>
        <p:txBody>
          <a:bodyPr wrap="square">
            <a:spAutoFit/>
          </a:bodyPr>
          <a:lstStyle/>
          <a:p>
            <a:pPr algn="ctr"/>
            <a:r>
              <a:rPr lang="tr-TR" sz="3600" b="1" dirty="0">
                <a:solidFill>
                  <a:srgbClr val="002060"/>
                </a:solidFill>
                <a:latin typeface="Arial" panose="020B0604020202020204" pitchFamily="34" charset="0"/>
                <a:cs typeface="Arial" panose="020B0604020202020204" pitchFamily="34" charset="0"/>
              </a:rPr>
              <a:t>14.Örnek olun ; </a:t>
            </a:r>
            <a:r>
              <a:rPr lang="tr-TR" sz="3600" dirty="0">
                <a:solidFill>
                  <a:srgbClr val="002060"/>
                </a:solidFill>
                <a:latin typeface="Arial" panose="020B0604020202020204" pitchFamily="34" charset="0"/>
                <a:cs typeface="Arial" panose="020B0604020202020204" pitchFamily="34" charset="0"/>
              </a:rPr>
              <a:t>dijital cihazlarda çok fazla zaman geçirerek, çocuklara yeterli dikkatin ve ilginin verilememesi </a:t>
            </a:r>
            <a:r>
              <a:rPr lang="tr-TR" sz="3600" dirty="0" err="1">
                <a:solidFill>
                  <a:srgbClr val="002060"/>
                </a:solidFill>
                <a:latin typeface="Arial" panose="020B0604020202020204" pitchFamily="34" charset="0"/>
                <a:cs typeface="Arial" panose="020B0604020202020204" pitchFamily="34" charset="0"/>
              </a:rPr>
              <a:t>tekno</a:t>
            </a:r>
            <a:r>
              <a:rPr lang="tr-TR" sz="3600" dirty="0">
                <a:solidFill>
                  <a:srgbClr val="002060"/>
                </a:solidFill>
                <a:latin typeface="Arial" panose="020B0604020202020204" pitchFamily="34" charset="0"/>
                <a:cs typeface="Arial" panose="020B0604020202020204" pitchFamily="34" charset="0"/>
              </a:rPr>
              <a:t>-ihmal olarak adlandırılmaktadır.</a:t>
            </a:r>
          </a:p>
          <a:p>
            <a:pPr algn="ctr"/>
            <a:endParaRPr lang="tr-TR" sz="100" dirty="0">
              <a:solidFill>
                <a:srgbClr val="002060"/>
              </a:solidFill>
              <a:latin typeface="Arial" panose="020B0604020202020204" pitchFamily="34" charset="0"/>
              <a:cs typeface="Arial" panose="020B0604020202020204" pitchFamily="34" charset="0"/>
            </a:endParaRPr>
          </a:p>
          <a:p>
            <a:pPr algn="ctr"/>
            <a:r>
              <a:rPr lang="tr-TR" sz="3600" dirty="0">
                <a:solidFill>
                  <a:srgbClr val="002060"/>
                </a:solidFill>
                <a:latin typeface="Arial" panose="020B0604020202020204" pitchFamily="34" charset="0"/>
                <a:cs typeface="Arial" panose="020B0604020202020204" pitchFamily="34" charset="0"/>
              </a:rPr>
              <a:t>Çocuklar ebeveynlerin aynasıdır. Teknolojiyi aşırı kullanan bir ebeveynin çocuğuna doğru bir rehberlik yapması mümkün olmaz. Çünkü çocuklar duyduklarına değil gördüklerine inanırlar. Bu nedenle ekran karşısında geçirdiğiniz süreyi sınırlandırarak çocuklarınıza örnek olun.</a:t>
            </a:r>
          </a:p>
        </p:txBody>
      </p:sp>
      <p:sp>
        <p:nvSpPr>
          <p:cNvPr id="5" name="AutoShape 2" descr="Mobile Uploa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41515908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smtClean="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endPar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endParaRP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smtClean="0">
                <a:latin typeface="Desigers" panose="00000400000000000000" pitchFamily="2" charset="0"/>
              </a:rPr>
              <a:t>BİLİNÇLİ TEKNOLOJİ KULLANIMI</a:t>
            </a:r>
            <a:endParaRPr lang="tr-TR" sz="3600" spc="-150" dirty="0">
              <a:latin typeface="Desigers" panose="00000400000000000000" pitchFamily="2" charset="0"/>
            </a:endParaRPr>
          </a:p>
        </p:txBody>
      </p:sp>
      <p:sp>
        <p:nvSpPr>
          <p:cNvPr id="2" name="Dikdörtgen 1"/>
          <p:cNvSpPr/>
          <p:nvPr/>
        </p:nvSpPr>
        <p:spPr>
          <a:xfrm>
            <a:off x="2769607" y="848148"/>
            <a:ext cx="9296400" cy="1077218"/>
          </a:xfrm>
          <a:prstGeom prst="rect">
            <a:avLst/>
          </a:prstGeom>
        </p:spPr>
        <p:txBody>
          <a:bodyPr wrap="square">
            <a:spAutoFit/>
          </a:bodyPr>
          <a:lstStyle/>
          <a:p>
            <a:pPr algn="just"/>
            <a:r>
              <a:rPr lang="tr-TR" sz="3200" dirty="0" smtClean="0">
                <a:solidFill>
                  <a:srgbClr val="002060"/>
                </a:solidFill>
                <a:latin typeface="Arial" panose="020B0604020202020204" pitchFamily="34" charset="0"/>
                <a:cs typeface="Arial" panose="020B0604020202020204" pitchFamily="34" charset="0"/>
              </a:rPr>
              <a:t>                   </a:t>
            </a:r>
          </a:p>
          <a:p>
            <a:pPr algn="just"/>
            <a:endParaRPr lang="tr-TR" sz="3200" dirty="0">
              <a:solidFill>
                <a:srgbClr val="002060"/>
              </a:solidFill>
              <a:latin typeface="Arial" panose="020B0604020202020204" pitchFamily="34" charset="0"/>
              <a:cs typeface="Arial" panose="020B0604020202020204" pitchFamily="34" charset="0"/>
            </a:endParaRPr>
          </a:p>
        </p:txBody>
      </p:sp>
      <p:sp>
        <p:nvSpPr>
          <p:cNvPr id="4" name="Dikdörtgen 3"/>
          <p:cNvSpPr/>
          <p:nvPr/>
        </p:nvSpPr>
        <p:spPr>
          <a:xfrm>
            <a:off x="2757051" y="958610"/>
            <a:ext cx="9018001" cy="584775"/>
          </a:xfrm>
          <a:prstGeom prst="rect">
            <a:avLst/>
          </a:prstGeom>
        </p:spPr>
        <p:txBody>
          <a:bodyPr wrap="square">
            <a:spAutoFit/>
          </a:bodyPr>
          <a:lstStyle/>
          <a:p>
            <a:pPr algn="ctr"/>
            <a:endParaRPr lang="tr-TR" sz="3200" dirty="0">
              <a:solidFill>
                <a:srgbClr val="002060"/>
              </a:solidFill>
              <a:latin typeface="Arial" panose="020B0604020202020204" pitchFamily="34" charset="0"/>
              <a:cs typeface="Arial" panose="020B0604020202020204" pitchFamily="34" charset="0"/>
            </a:endParaRPr>
          </a:p>
        </p:txBody>
      </p:sp>
      <p:sp>
        <p:nvSpPr>
          <p:cNvPr id="3" name="Dikdörtgen 2"/>
          <p:cNvSpPr/>
          <p:nvPr/>
        </p:nvSpPr>
        <p:spPr>
          <a:xfrm>
            <a:off x="2589492" y="695166"/>
            <a:ext cx="9353126" cy="6001643"/>
          </a:xfrm>
          <a:prstGeom prst="rect">
            <a:avLst/>
          </a:prstGeom>
        </p:spPr>
        <p:txBody>
          <a:bodyPr wrap="square">
            <a:spAutoFit/>
          </a:bodyPr>
          <a:lstStyle/>
          <a:p>
            <a:pPr algn="ctr"/>
            <a:r>
              <a:rPr lang="tr-TR" sz="3200" b="1" dirty="0">
                <a:solidFill>
                  <a:srgbClr val="002060"/>
                </a:solidFill>
                <a:latin typeface="Arial" panose="020B0604020202020204" pitchFamily="34" charset="0"/>
                <a:cs typeface="Arial" panose="020B0604020202020204" pitchFamily="34" charset="0"/>
              </a:rPr>
              <a:t>Ayrıca;  </a:t>
            </a:r>
          </a:p>
          <a:p>
            <a:pPr algn="ctr"/>
            <a:endParaRPr lang="tr-TR" b="1" dirty="0">
              <a:solidFill>
                <a:srgbClr val="002060"/>
              </a:solidFill>
              <a:latin typeface="Arial" panose="020B0604020202020204" pitchFamily="34" charset="0"/>
              <a:cs typeface="Arial" panose="020B0604020202020204" pitchFamily="34" charset="0"/>
            </a:endParaRPr>
          </a:p>
          <a:p>
            <a:pPr algn="ctr"/>
            <a:r>
              <a:rPr lang="tr-TR" sz="3200" dirty="0">
                <a:solidFill>
                  <a:srgbClr val="002060"/>
                </a:solidFill>
                <a:latin typeface="Arial" panose="020B0604020202020204" pitchFamily="34" charset="0"/>
                <a:cs typeface="Arial" panose="020B0604020202020204" pitchFamily="34" charset="0"/>
              </a:rPr>
              <a:t>• Bilgisayarı evin ortak kullanım odasına almanız takibinizi kolaylaştıracaktır. </a:t>
            </a:r>
          </a:p>
          <a:p>
            <a:pPr algn="ctr"/>
            <a:r>
              <a:rPr lang="tr-TR" sz="3200" dirty="0">
                <a:solidFill>
                  <a:srgbClr val="002060"/>
                </a:solidFill>
                <a:latin typeface="Arial" panose="020B0604020202020204" pitchFamily="34" charset="0"/>
                <a:cs typeface="Arial" panose="020B0604020202020204" pitchFamily="34" charset="0"/>
              </a:rPr>
              <a:t> </a:t>
            </a:r>
          </a:p>
          <a:p>
            <a:pPr algn="ctr"/>
            <a:r>
              <a:rPr lang="tr-TR" sz="3200" dirty="0">
                <a:solidFill>
                  <a:srgbClr val="002060"/>
                </a:solidFill>
                <a:latin typeface="Arial" panose="020B0604020202020204" pitchFamily="34" charset="0"/>
                <a:cs typeface="Arial" panose="020B0604020202020204" pitchFamily="34" charset="0"/>
              </a:rPr>
              <a:t>• Yatmadan önceki 90 dakikalık sürede ekranlardan uzak durulmasını sağlamanız sağlık ve uyku açısından yararlı olacaktır.</a:t>
            </a:r>
          </a:p>
          <a:p>
            <a:pPr algn="ctr"/>
            <a:r>
              <a:rPr lang="tr-TR" sz="3200" dirty="0">
                <a:solidFill>
                  <a:srgbClr val="002060"/>
                </a:solidFill>
                <a:latin typeface="Arial" panose="020B0604020202020204" pitchFamily="34" charset="0"/>
                <a:cs typeface="Arial" panose="020B0604020202020204" pitchFamily="34" charset="0"/>
              </a:rPr>
              <a:t>  </a:t>
            </a:r>
          </a:p>
          <a:p>
            <a:pPr algn="ctr"/>
            <a:r>
              <a:rPr lang="tr-TR" sz="3200" dirty="0">
                <a:solidFill>
                  <a:srgbClr val="002060"/>
                </a:solidFill>
                <a:latin typeface="Arial" panose="020B0604020202020204" pitchFamily="34" charset="0"/>
                <a:cs typeface="Arial" panose="020B0604020202020204" pitchFamily="34" charset="0"/>
              </a:rPr>
              <a:t>• Kontrol edilmesinin zorlaştığı durumlarda bilgisayarın belirli bir süre sonra kendini kapattığı koruma programları kullanılabilir. </a:t>
            </a:r>
          </a:p>
        </p:txBody>
      </p:sp>
      <p:sp>
        <p:nvSpPr>
          <p:cNvPr id="5" name="AutoShape 2" descr="Mobile Uploa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21660835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smtClean="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endPar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endParaRP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smtClean="0">
                <a:latin typeface="Desigers" panose="00000400000000000000" pitchFamily="2" charset="0"/>
              </a:rPr>
              <a:t>BİLİNÇLİ TEKNOLOJİ KULLANIMI</a:t>
            </a:r>
            <a:endParaRPr lang="tr-TR" sz="3600" spc="-150" dirty="0">
              <a:latin typeface="Desigers" panose="00000400000000000000" pitchFamily="2" charset="0"/>
            </a:endParaRPr>
          </a:p>
        </p:txBody>
      </p:sp>
      <p:sp>
        <p:nvSpPr>
          <p:cNvPr id="2" name="Dikdörtgen 1"/>
          <p:cNvSpPr/>
          <p:nvPr/>
        </p:nvSpPr>
        <p:spPr>
          <a:xfrm>
            <a:off x="2769607" y="848148"/>
            <a:ext cx="9296400" cy="1077218"/>
          </a:xfrm>
          <a:prstGeom prst="rect">
            <a:avLst/>
          </a:prstGeom>
        </p:spPr>
        <p:txBody>
          <a:bodyPr wrap="square">
            <a:spAutoFit/>
          </a:bodyPr>
          <a:lstStyle/>
          <a:p>
            <a:pPr algn="just"/>
            <a:r>
              <a:rPr lang="tr-TR" sz="3200" dirty="0" smtClean="0">
                <a:solidFill>
                  <a:srgbClr val="002060"/>
                </a:solidFill>
                <a:latin typeface="Arial" panose="020B0604020202020204" pitchFamily="34" charset="0"/>
                <a:cs typeface="Arial" panose="020B0604020202020204" pitchFamily="34" charset="0"/>
              </a:rPr>
              <a:t>                   </a:t>
            </a:r>
          </a:p>
          <a:p>
            <a:pPr algn="just"/>
            <a:endParaRPr lang="tr-TR" sz="3200" dirty="0">
              <a:solidFill>
                <a:srgbClr val="002060"/>
              </a:solidFill>
              <a:latin typeface="Arial" panose="020B0604020202020204" pitchFamily="34" charset="0"/>
              <a:cs typeface="Arial" panose="020B0604020202020204" pitchFamily="34" charset="0"/>
            </a:endParaRPr>
          </a:p>
        </p:txBody>
      </p:sp>
      <p:sp>
        <p:nvSpPr>
          <p:cNvPr id="4" name="Dikdörtgen 3"/>
          <p:cNvSpPr/>
          <p:nvPr/>
        </p:nvSpPr>
        <p:spPr>
          <a:xfrm>
            <a:off x="2757051" y="958610"/>
            <a:ext cx="9018001" cy="584775"/>
          </a:xfrm>
          <a:prstGeom prst="rect">
            <a:avLst/>
          </a:prstGeom>
        </p:spPr>
        <p:txBody>
          <a:bodyPr wrap="square">
            <a:spAutoFit/>
          </a:bodyPr>
          <a:lstStyle/>
          <a:p>
            <a:pPr algn="ctr"/>
            <a:endParaRPr lang="tr-TR" sz="3200" dirty="0">
              <a:solidFill>
                <a:srgbClr val="002060"/>
              </a:solidFill>
              <a:latin typeface="Arial" panose="020B0604020202020204" pitchFamily="34" charset="0"/>
              <a:cs typeface="Arial" panose="020B0604020202020204" pitchFamily="34" charset="0"/>
            </a:endParaRPr>
          </a:p>
        </p:txBody>
      </p:sp>
      <p:sp>
        <p:nvSpPr>
          <p:cNvPr id="3" name="Dikdörtgen 2"/>
          <p:cNvSpPr/>
          <p:nvPr/>
        </p:nvSpPr>
        <p:spPr>
          <a:xfrm>
            <a:off x="2589492" y="695166"/>
            <a:ext cx="9353126" cy="5293757"/>
          </a:xfrm>
          <a:prstGeom prst="rect">
            <a:avLst/>
          </a:prstGeom>
        </p:spPr>
        <p:txBody>
          <a:bodyPr wrap="square">
            <a:spAutoFit/>
          </a:bodyPr>
          <a:lstStyle/>
          <a:p>
            <a:pPr algn="ctr"/>
            <a:r>
              <a:rPr lang="tr-TR" sz="3200" b="1" dirty="0">
                <a:solidFill>
                  <a:srgbClr val="002060"/>
                </a:solidFill>
                <a:latin typeface="Arial" panose="020B0604020202020204" pitchFamily="34" charset="0"/>
                <a:cs typeface="Arial" panose="020B0604020202020204" pitchFamily="34" charset="0"/>
              </a:rPr>
              <a:t>Ayrıca;  </a:t>
            </a:r>
          </a:p>
          <a:p>
            <a:pPr algn="ctr"/>
            <a:endParaRPr lang="tr-TR" b="1" dirty="0">
              <a:solidFill>
                <a:srgbClr val="002060"/>
              </a:solidFill>
              <a:latin typeface="Arial" panose="020B0604020202020204" pitchFamily="34" charset="0"/>
              <a:cs typeface="Arial" panose="020B0604020202020204" pitchFamily="34" charset="0"/>
            </a:endParaRPr>
          </a:p>
          <a:p>
            <a:pPr algn="ctr"/>
            <a:r>
              <a:rPr lang="tr-TR" sz="3200" dirty="0">
                <a:solidFill>
                  <a:srgbClr val="002060"/>
                </a:solidFill>
                <a:latin typeface="Arial" panose="020B0604020202020204" pitchFamily="34" charset="0"/>
                <a:cs typeface="Arial" panose="020B0604020202020204" pitchFamily="34" charset="0"/>
              </a:rPr>
              <a:t>• Bağımlılık geliştirmeyi engellemek amacıyla, uyarıcı maddenin ortamdan çekilmesi gereklidir. Bu nedenle çocuğunuzun bilgisayar kullanım süresini sınırlandırmanız çok önemlidir. Koyduğunuz kurallar açık, net, tutarlı, kesin ve uygulanabilir olmalıdır. Ancak tamamen yasaklamak; uygulanabilir, gerçekçi ve doğru bir çözüm olmayacaktır.</a:t>
            </a:r>
          </a:p>
          <a:p>
            <a:pPr algn="ctr"/>
            <a:endParaRPr lang="tr-TR" sz="3200" dirty="0">
              <a:solidFill>
                <a:srgbClr val="002060"/>
              </a:solidFill>
              <a:latin typeface="Arial" panose="020B0604020202020204" pitchFamily="34" charset="0"/>
              <a:cs typeface="Arial" panose="020B0604020202020204" pitchFamily="34" charset="0"/>
            </a:endParaRPr>
          </a:p>
        </p:txBody>
      </p:sp>
      <p:sp>
        <p:nvSpPr>
          <p:cNvPr id="5" name="AutoShape 2" descr="Mobile Uploa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17971280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smtClean="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endPar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endParaRP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smtClean="0">
                <a:latin typeface="Desigers" panose="00000400000000000000" pitchFamily="2" charset="0"/>
              </a:rPr>
              <a:t>BİLİNÇLİ TEKNOLOJİ KULLANIMI</a:t>
            </a:r>
            <a:endParaRPr lang="tr-TR" sz="3600" spc="-150" dirty="0">
              <a:latin typeface="Desigers" panose="00000400000000000000" pitchFamily="2" charset="0"/>
            </a:endParaRPr>
          </a:p>
        </p:txBody>
      </p:sp>
      <p:sp>
        <p:nvSpPr>
          <p:cNvPr id="2" name="Dikdörtgen 1"/>
          <p:cNvSpPr/>
          <p:nvPr/>
        </p:nvSpPr>
        <p:spPr>
          <a:xfrm>
            <a:off x="2769607" y="848148"/>
            <a:ext cx="9296400" cy="1077218"/>
          </a:xfrm>
          <a:prstGeom prst="rect">
            <a:avLst/>
          </a:prstGeom>
        </p:spPr>
        <p:txBody>
          <a:bodyPr wrap="square">
            <a:spAutoFit/>
          </a:bodyPr>
          <a:lstStyle/>
          <a:p>
            <a:pPr algn="just"/>
            <a:r>
              <a:rPr lang="tr-TR" sz="3200" dirty="0" smtClean="0">
                <a:solidFill>
                  <a:srgbClr val="002060"/>
                </a:solidFill>
                <a:latin typeface="Arial" panose="020B0604020202020204" pitchFamily="34" charset="0"/>
                <a:cs typeface="Arial" panose="020B0604020202020204" pitchFamily="34" charset="0"/>
              </a:rPr>
              <a:t>                   </a:t>
            </a:r>
          </a:p>
          <a:p>
            <a:pPr algn="just"/>
            <a:endParaRPr lang="tr-TR" sz="3200" dirty="0">
              <a:solidFill>
                <a:srgbClr val="002060"/>
              </a:solidFill>
              <a:latin typeface="Arial" panose="020B0604020202020204" pitchFamily="34" charset="0"/>
              <a:cs typeface="Arial" panose="020B0604020202020204" pitchFamily="34" charset="0"/>
            </a:endParaRPr>
          </a:p>
        </p:txBody>
      </p:sp>
      <p:sp>
        <p:nvSpPr>
          <p:cNvPr id="4" name="Dikdörtgen 3"/>
          <p:cNvSpPr/>
          <p:nvPr/>
        </p:nvSpPr>
        <p:spPr>
          <a:xfrm>
            <a:off x="2757051" y="958610"/>
            <a:ext cx="9018001" cy="584775"/>
          </a:xfrm>
          <a:prstGeom prst="rect">
            <a:avLst/>
          </a:prstGeom>
        </p:spPr>
        <p:txBody>
          <a:bodyPr wrap="square">
            <a:spAutoFit/>
          </a:bodyPr>
          <a:lstStyle/>
          <a:p>
            <a:pPr algn="ctr"/>
            <a:endParaRPr lang="tr-TR" sz="3200" dirty="0">
              <a:solidFill>
                <a:srgbClr val="002060"/>
              </a:solidFill>
              <a:latin typeface="Arial" panose="020B0604020202020204" pitchFamily="34" charset="0"/>
              <a:cs typeface="Arial" panose="020B0604020202020204" pitchFamily="34" charset="0"/>
            </a:endParaRPr>
          </a:p>
        </p:txBody>
      </p:sp>
      <p:sp>
        <p:nvSpPr>
          <p:cNvPr id="3" name="Dikdörtgen 2"/>
          <p:cNvSpPr/>
          <p:nvPr/>
        </p:nvSpPr>
        <p:spPr>
          <a:xfrm>
            <a:off x="2589492" y="695166"/>
            <a:ext cx="9353126" cy="2716128"/>
          </a:xfrm>
          <a:prstGeom prst="rect">
            <a:avLst/>
          </a:prstGeom>
        </p:spPr>
        <p:txBody>
          <a:bodyPr wrap="square">
            <a:spAutoFit/>
          </a:bodyPr>
          <a:lstStyle/>
          <a:p>
            <a:pPr algn="ctr"/>
            <a:r>
              <a:rPr lang="tr-TR" sz="3200" b="1" dirty="0">
                <a:solidFill>
                  <a:srgbClr val="002060"/>
                </a:solidFill>
                <a:latin typeface="Arial" panose="020B0604020202020204" pitchFamily="34" charset="0"/>
                <a:cs typeface="Arial" panose="020B0604020202020204" pitchFamily="34" charset="0"/>
              </a:rPr>
              <a:t>Ayrıca;  </a:t>
            </a:r>
          </a:p>
          <a:p>
            <a:pPr algn="ctr"/>
            <a:endParaRPr lang="tr-TR" sz="1050" b="1" dirty="0">
              <a:solidFill>
                <a:srgbClr val="002060"/>
              </a:solidFill>
              <a:latin typeface="Arial" panose="020B0604020202020204" pitchFamily="34" charset="0"/>
              <a:cs typeface="Arial" panose="020B0604020202020204" pitchFamily="34" charset="0"/>
            </a:endParaRPr>
          </a:p>
          <a:p>
            <a:pPr algn="ctr"/>
            <a:r>
              <a:rPr lang="tr-TR" sz="3200" dirty="0">
                <a:solidFill>
                  <a:srgbClr val="002060"/>
                </a:solidFill>
                <a:latin typeface="Arial" panose="020B0604020202020204" pitchFamily="34" charset="0"/>
                <a:cs typeface="Arial" panose="020B0604020202020204" pitchFamily="34" charset="0"/>
              </a:rPr>
              <a:t>• Çocuklarınız iyi birer bilgisayar kullanıcısı olsun ya da olmasın, onların her zaman sizin sınırlamalarınıza, deneyimlerinize ve değerlendirmelerinize ihtiyaçları vardır. </a:t>
            </a:r>
          </a:p>
        </p:txBody>
      </p:sp>
      <p:sp>
        <p:nvSpPr>
          <p:cNvPr id="5" name="AutoShape 2" descr="Mobile Uploa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2" name="Picture 2" descr="C:\Users\Esra ALSANCAK\Desktop\Bilinçli Teknoloji Kullanımı\evde-iki-kisilik-oyu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93977" y="3526710"/>
            <a:ext cx="6047660" cy="3221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99714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smtClean="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endPar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endParaRP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smtClean="0">
                <a:latin typeface="Desigers" panose="00000400000000000000" pitchFamily="2" charset="0"/>
              </a:rPr>
              <a:t>BİLİNÇLİ TEKNOLOJİ KULLANIMI</a:t>
            </a:r>
            <a:endParaRPr lang="tr-TR" sz="3600" spc="-150" dirty="0">
              <a:latin typeface="Desigers" panose="00000400000000000000" pitchFamily="2" charset="0"/>
            </a:endParaRPr>
          </a:p>
        </p:txBody>
      </p:sp>
      <p:sp>
        <p:nvSpPr>
          <p:cNvPr id="2" name="Dikdörtgen 1"/>
          <p:cNvSpPr/>
          <p:nvPr/>
        </p:nvSpPr>
        <p:spPr>
          <a:xfrm>
            <a:off x="2769607" y="848148"/>
            <a:ext cx="9296400" cy="1077218"/>
          </a:xfrm>
          <a:prstGeom prst="rect">
            <a:avLst/>
          </a:prstGeom>
        </p:spPr>
        <p:txBody>
          <a:bodyPr wrap="square">
            <a:spAutoFit/>
          </a:bodyPr>
          <a:lstStyle/>
          <a:p>
            <a:pPr algn="just"/>
            <a:r>
              <a:rPr lang="tr-TR" sz="3200" dirty="0" smtClean="0">
                <a:solidFill>
                  <a:srgbClr val="002060"/>
                </a:solidFill>
                <a:latin typeface="Arial" panose="020B0604020202020204" pitchFamily="34" charset="0"/>
                <a:cs typeface="Arial" panose="020B0604020202020204" pitchFamily="34" charset="0"/>
              </a:rPr>
              <a:t>                   </a:t>
            </a:r>
          </a:p>
          <a:p>
            <a:pPr algn="just"/>
            <a:endParaRPr lang="tr-TR" sz="3200" dirty="0">
              <a:solidFill>
                <a:srgbClr val="002060"/>
              </a:solidFill>
              <a:latin typeface="Arial" panose="020B0604020202020204" pitchFamily="34" charset="0"/>
              <a:cs typeface="Arial" panose="020B0604020202020204" pitchFamily="34" charset="0"/>
            </a:endParaRPr>
          </a:p>
        </p:txBody>
      </p:sp>
      <p:sp>
        <p:nvSpPr>
          <p:cNvPr id="4" name="Dikdörtgen 3"/>
          <p:cNvSpPr/>
          <p:nvPr/>
        </p:nvSpPr>
        <p:spPr>
          <a:xfrm>
            <a:off x="2757051" y="958610"/>
            <a:ext cx="9018001" cy="584775"/>
          </a:xfrm>
          <a:prstGeom prst="rect">
            <a:avLst/>
          </a:prstGeom>
        </p:spPr>
        <p:txBody>
          <a:bodyPr wrap="square">
            <a:spAutoFit/>
          </a:bodyPr>
          <a:lstStyle/>
          <a:p>
            <a:pPr algn="ctr"/>
            <a:endParaRPr lang="tr-TR" sz="3200" dirty="0">
              <a:solidFill>
                <a:srgbClr val="002060"/>
              </a:solidFill>
              <a:latin typeface="Arial" panose="020B0604020202020204" pitchFamily="34" charset="0"/>
              <a:cs typeface="Arial" panose="020B0604020202020204" pitchFamily="34" charset="0"/>
            </a:endParaRPr>
          </a:p>
        </p:txBody>
      </p:sp>
      <p:sp>
        <p:nvSpPr>
          <p:cNvPr id="5" name="AutoShape 2" descr="Mobile Uploa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3" name="Resim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234" y="-15220"/>
            <a:ext cx="12105766" cy="7136456"/>
          </a:xfrm>
          <a:prstGeom prst="rect">
            <a:avLst/>
          </a:prstGeom>
        </p:spPr>
      </p:pic>
    </p:spTree>
    <p:extLst>
      <p:ext uri="{BB962C8B-B14F-4D97-AF65-F5344CB8AC3E}">
        <p14:creationId xmlns:p14="http://schemas.microsoft.com/office/powerpoint/2010/main" val="267778612"/>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9891" y="2516412"/>
            <a:ext cx="8358161" cy="4228676"/>
          </a:xfrm>
          <a:prstGeom prst="rect">
            <a:avLst/>
          </a:prstGeom>
          <a:effectLst>
            <a:softEdge rad="292100"/>
          </a:effectLst>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smtClean="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endPar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endParaRP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smtClean="0">
                <a:latin typeface="Desigers" panose="00000400000000000000" pitchFamily="2" charset="0"/>
              </a:rPr>
              <a:t>BİLİNÇLİ TEKNOLOJİ KULLANIMI</a:t>
            </a:r>
            <a:endParaRPr lang="tr-TR" sz="3600" spc="-150" dirty="0">
              <a:latin typeface="Desigers" panose="00000400000000000000" pitchFamily="2" charset="0"/>
            </a:endParaRPr>
          </a:p>
        </p:txBody>
      </p:sp>
      <p:sp>
        <p:nvSpPr>
          <p:cNvPr id="3" name="Dikdörtgen 2"/>
          <p:cNvSpPr/>
          <p:nvPr/>
        </p:nvSpPr>
        <p:spPr>
          <a:xfrm>
            <a:off x="2589492" y="1221442"/>
            <a:ext cx="9398560" cy="1569660"/>
          </a:xfrm>
          <a:prstGeom prst="rect">
            <a:avLst/>
          </a:prstGeom>
        </p:spPr>
        <p:txBody>
          <a:bodyPr wrap="square">
            <a:spAutoFit/>
          </a:bodyPr>
          <a:lstStyle/>
          <a:p>
            <a:r>
              <a:rPr lang="tr-TR" sz="3200" dirty="0">
                <a:solidFill>
                  <a:srgbClr val="002060"/>
                </a:solidFill>
                <a:latin typeface="Arial" panose="020B0604020202020204" pitchFamily="34" charset="0"/>
                <a:cs typeface="Arial" panose="020B0604020202020204" pitchFamily="34" charset="0"/>
              </a:rPr>
              <a:t>Teknolojiyi doğru kullandığımız takdirde teknolojinin, çocukların gelişimi üzerinde pek çok olumlu etkisi bulunmaktadır.</a:t>
            </a:r>
          </a:p>
        </p:txBody>
      </p:sp>
    </p:spTree>
    <p:extLst>
      <p:ext uri="{BB962C8B-B14F-4D97-AF65-F5344CB8AC3E}">
        <p14:creationId xmlns:p14="http://schemas.microsoft.com/office/powerpoint/2010/main" val="3560566013"/>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smtClean="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endPar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endParaRP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smtClean="0">
                <a:latin typeface="Desigers" panose="00000400000000000000" pitchFamily="2" charset="0"/>
              </a:rPr>
              <a:t>BİLİNÇLİ TEKNOLOJİ KULLANIMI</a:t>
            </a:r>
            <a:endParaRPr lang="tr-TR" sz="3600" spc="-150" dirty="0">
              <a:latin typeface="Desigers" panose="00000400000000000000" pitchFamily="2" charset="0"/>
            </a:endParaRPr>
          </a:p>
        </p:txBody>
      </p:sp>
      <p:pic>
        <p:nvPicPr>
          <p:cNvPr id="12" name="Picture 3" descr="C:\Users\Esra ALSANCAK\Desktop\Bilinçli Teknoloji Kullanımı\indir (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89492" y="1588321"/>
            <a:ext cx="4702085" cy="308067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Users\Esra ALSANCAK\Desktop\Bilinçli Teknoloji Kullanımı\images (6).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45284" y="2724343"/>
            <a:ext cx="4123116" cy="3751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331464"/>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smtClean="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endPar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endParaRP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smtClean="0">
                <a:latin typeface="Desigers" panose="00000400000000000000" pitchFamily="2" charset="0"/>
              </a:rPr>
              <a:t>BİLİNÇLİ TEKNOLOJİ KULLANIMI</a:t>
            </a:r>
            <a:endParaRPr lang="tr-TR" sz="3600" spc="-150" dirty="0">
              <a:latin typeface="Desigers" panose="00000400000000000000" pitchFamily="2" charset="0"/>
            </a:endParaRPr>
          </a:p>
        </p:txBody>
      </p:sp>
      <p:sp>
        <p:nvSpPr>
          <p:cNvPr id="2" name="Dikdörtgen 1"/>
          <p:cNvSpPr/>
          <p:nvPr/>
        </p:nvSpPr>
        <p:spPr>
          <a:xfrm>
            <a:off x="4342746" y="1521465"/>
            <a:ext cx="6096000" cy="4031873"/>
          </a:xfrm>
          <a:prstGeom prst="rect">
            <a:avLst/>
          </a:prstGeom>
        </p:spPr>
        <p:txBody>
          <a:bodyPr>
            <a:spAutoFit/>
          </a:bodyPr>
          <a:lstStyle/>
          <a:p>
            <a:pPr algn="ctr"/>
            <a:r>
              <a:rPr lang="tr-TR" sz="3200" dirty="0">
                <a:solidFill>
                  <a:srgbClr val="002060"/>
                </a:solidFill>
                <a:latin typeface="Arial" panose="020B0604020202020204" pitchFamily="34" charset="0"/>
                <a:cs typeface="Arial" panose="020B0604020202020204" pitchFamily="34" charset="0"/>
              </a:rPr>
              <a:t>Dünya hızla değişiyor…Sürücüsüz otomobiller, </a:t>
            </a:r>
            <a:r>
              <a:rPr lang="tr-TR" sz="3200" dirty="0" err="1">
                <a:solidFill>
                  <a:srgbClr val="002060"/>
                </a:solidFill>
                <a:latin typeface="Arial" panose="020B0604020202020204" pitchFamily="34" charset="0"/>
                <a:cs typeface="Arial" panose="020B0604020202020204" pitchFamily="34" charset="0"/>
              </a:rPr>
              <a:t>drone’lar</a:t>
            </a:r>
            <a:r>
              <a:rPr lang="tr-TR" sz="3200" dirty="0">
                <a:solidFill>
                  <a:srgbClr val="002060"/>
                </a:solidFill>
                <a:latin typeface="Arial" panose="020B0604020202020204" pitchFamily="34" charset="0"/>
                <a:cs typeface="Arial" panose="020B0604020202020204" pitchFamily="34" charset="0"/>
              </a:rPr>
              <a:t>, asistan robotlar, yapay zeka, sanal gerçeklik dünyanın yeni gerçeği.</a:t>
            </a:r>
          </a:p>
          <a:p>
            <a:endParaRPr lang="tr-TR" sz="3200" dirty="0">
              <a:solidFill>
                <a:srgbClr val="002060"/>
              </a:solidFill>
              <a:latin typeface="Arial" panose="020B0604020202020204" pitchFamily="34" charset="0"/>
              <a:cs typeface="Arial" panose="020B0604020202020204" pitchFamily="34" charset="0"/>
            </a:endParaRPr>
          </a:p>
          <a:p>
            <a:r>
              <a:rPr lang="tr-TR" sz="3200" dirty="0">
                <a:solidFill>
                  <a:srgbClr val="002060"/>
                </a:solidFill>
                <a:latin typeface="Arial" panose="020B0604020202020204" pitchFamily="34" charset="0"/>
                <a:cs typeface="Arial" panose="020B0604020202020204" pitchFamily="34" charset="0"/>
              </a:rPr>
              <a:t>     </a:t>
            </a:r>
            <a:r>
              <a:rPr lang="tr-TR" sz="3200" b="1" u="sng" dirty="0">
                <a:solidFill>
                  <a:srgbClr val="002060"/>
                </a:solidFill>
                <a:latin typeface="Arial" panose="020B0604020202020204" pitchFamily="34" charset="0"/>
                <a:cs typeface="Arial" panose="020B0604020202020204" pitchFamily="34" charset="0"/>
              </a:rPr>
              <a:t>Bu çağın resmi adı teknoloji, bilim, internet çağı!</a:t>
            </a:r>
          </a:p>
        </p:txBody>
      </p:sp>
    </p:spTree>
    <p:extLst>
      <p:ext uri="{BB962C8B-B14F-4D97-AF65-F5344CB8AC3E}">
        <p14:creationId xmlns:p14="http://schemas.microsoft.com/office/powerpoint/2010/main" val="9350895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16000"/>
          </a:stretch>
        </a:blip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 y="2843656"/>
            <a:ext cx="634052" cy="57000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0822"/>
            <a:ext cx="2021288" cy="200107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29" y="1724934"/>
            <a:ext cx="617047" cy="56267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6" y="695175"/>
            <a:ext cx="678975" cy="555347"/>
          </a:xfrm>
          <a:prstGeom prst="rect">
            <a:avLst/>
          </a:prstGeom>
        </p:spPr>
      </p:pic>
      <p:sp>
        <p:nvSpPr>
          <p:cNvPr id="10" name="Dikdörtgen 9"/>
          <p:cNvSpPr/>
          <p:nvPr/>
        </p:nvSpPr>
        <p:spPr>
          <a:xfrm rot="16200000">
            <a:off x="-356145" y="1637665"/>
            <a:ext cx="2905662" cy="646331"/>
          </a:xfrm>
          <a:prstGeom prst="rect">
            <a:avLst/>
          </a:prstGeom>
          <a:noFill/>
        </p:spPr>
        <p:txBody>
          <a:bodyPr wrap="square" lIns="91440" tIns="45720" rIns="91440" bIns="45720">
            <a:spAutoFit/>
          </a:bodyPr>
          <a:lstStyle/>
          <a:p>
            <a:pPr algn="ctr"/>
            <a:r>
              <a:rPr lang="tr-TR" sz="3600" b="1" cap="none" spc="0" dirty="0" smtClean="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rPr>
              <a:t>sivasram58</a:t>
            </a:r>
            <a:endParaRPr lang="tr-TR" sz="3600" b="1" cap="none" spc="0" dirty="0">
              <a:ln w="6600">
                <a:solidFill>
                  <a:schemeClr val="accent2"/>
                </a:solidFill>
                <a:prstDash val="solid"/>
              </a:ln>
              <a:solidFill>
                <a:schemeClr val="bg1"/>
              </a:solidFill>
              <a:effectLst>
                <a:outerShdw dist="38100" dir="2700000" algn="tl" rotWithShape="0">
                  <a:schemeClr val="accent2"/>
                </a:outerShdw>
              </a:effectLst>
              <a:latin typeface="321impact" panose="02000000000000000000" pitchFamily="2" charset="0"/>
            </a:endParaRPr>
          </a:p>
        </p:txBody>
      </p:sp>
      <p:sp>
        <p:nvSpPr>
          <p:cNvPr id="11" name="Metin kutusu 10"/>
          <p:cNvSpPr txBox="1"/>
          <p:nvPr/>
        </p:nvSpPr>
        <p:spPr>
          <a:xfrm>
            <a:off x="2589492" y="-15221"/>
            <a:ext cx="9602508" cy="646331"/>
          </a:xfrm>
          <a:prstGeom prst="rect">
            <a:avLst/>
          </a:prstGeom>
          <a:solidFill>
            <a:srgbClr val="E6DEB6"/>
          </a:solidFill>
        </p:spPr>
        <p:txBody>
          <a:bodyPr wrap="square" rtlCol="0">
            <a:spAutoFit/>
          </a:bodyPr>
          <a:lstStyle/>
          <a:p>
            <a:pPr algn="ctr"/>
            <a:r>
              <a:rPr lang="tr-TR" sz="3600" spc="-150" dirty="0" smtClean="0">
                <a:latin typeface="Desigers" panose="00000400000000000000" pitchFamily="2" charset="0"/>
              </a:rPr>
              <a:t>BİLİNÇLİ TEKNOLOJİ KULLANIMI</a:t>
            </a:r>
            <a:endParaRPr lang="tr-TR" sz="3600" spc="-150" dirty="0">
              <a:latin typeface="Desigers" panose="00000400000000000000" pitchFamily="2" charset="0"/>
            </a:endParaRPr>
          </a:p>
        </p:txBody>
      </p:sp>
      <p:sp>
        <p:nvSpPr>
          <p:cNvPr id="2" name="Dikdörtgen 1"/>
          <p:cNvSpPr/>
          <p:nvPr/>
        </p:nvSpPr>
        <p:spPr>
          <a:xfrm>
            <a:off x="3719290" y="972848"/>
            <a:ext cx="8154055" cy="6001643"/>
          </a:xfrm>
          <a:prstGeom prst="rect">
            <a:avLst/>
          </a:prstGeom>
        </p:spPr>
        <p:txBody>
          <a:bodyPr wrap="square">
            <a:spAutoFit/>
          </a:bodyPr>
          <a:lstStyle/>
          <a:p>
            <a:r>
              <a:rPr lang="tr-TR" sz="3200" dirty="0">
                <a:solidFill>
                  <a:srgbClr val="002060"/>
                </a:solidFill>
                <a:latin typeface="Arial" panose="020B0604020202020204" pitchFamily="34" charset="0"/>
                <a:cs typeface="Arial" panose="020B0604020202020204" pitchFamily="34" charset="0"/>
              </a:rPr>
              <a:t>Teknolojinin hızlı gelişimiyle önümüzdeki süreçte bazı işler ortadan kaybolacak, bazıları büyüyecek hatta bugün var olmayan işler sıradan hale gelecek. Bu gelişmeler, yaşam tarzımızı ve çalışma biçimimizi dönüştürecek. </a:t>
            </a:r>
          </a:p>
          <a:p>
            <a:endParaRPr lang="tr-TR" sz="3200" dirty="0">
              <a:solidFill>
                <a:srgbClr val="002060"/>
              </a:solidFill>
              <a:latin typeface="Arial" panose="020B0604020202020204" pitchFamily="34" charset="0"/>
              <a:cs typeface="Arial" panose="020B0604020202020204" pitchFamily="34" charset="0"/>
            </a:endParaRPr>
          </a:p>
          <a:p>
            <a:r>
              <a:rPr lang="tr-TR" sz="3200" dirty="0">
                <a:solidFill>
                  <a:srgbClr val="002060"/>
                </a:solidFill>
                <a:latin typeface="Arial" panose="020B0604020202020204" pitchFamily="34" charset="0"/>
                <a:cs typeface="Arial" panose="020B0604020202020204" pitchFamily="34" charset="0"/>
              </a:rPr>
              <a:t>Bugün ilkokula başlayan çocukların %65’i çalışma hayatına girdikleri zaman günümüzde adı bile olmayan mesleklerde çalışacak. </a:t>
            </a:r>
          </a:p>
          <a:p>
            <a:endParaRPr lang="tr-TR"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19068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TotalTime>
  <Words>2430</Words>
  <Application>Microsoft Office PowerPoint</Application>
  <PresentationFormat>Geniş ekran</PresentationFormat>
  <Paragraphs>315</Paragraphs>
  <Slides>56</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56</vt:i4>
      </vt:variant>
    </vt:vector>
  </HeadingPairs>
  <TitlesOfParts>
    <vt:vector size="63" baseType="lpstr">
      <vt:lpstr>321impact</vt:lpstr>
      <vt:lpstr>Arial</vt:lpstr>
      <vt:lpstr>Calibri</vt:lpstr>
      <vt:lpstr>Calibri Light</vt:lpstr>
      <vt:lpstr>Desigers</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NouS/TncTR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Muhammed</dc:creator>
  <cp:lastModifiedBy>Muhammed</cp:lastModifiedBy>
  <cp:revision>22</cp:revision>
  <dcterms:created xsi:type="dcterms:W3CDTF">2021-01-18T08:37:13Z</dcterms:created>
  <dcterms:modified xsi:type="dcterms:W3CDTF">2021-01-21T12:21:27Z</dcterms:modified>
</cp:coreProperties>
</file>